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3"/>
  </p:notesMasterIdLst>
  <p:handoutMasterIdLst>
    <p:handoutMasterId r:id="rId74"/>
  </p:handoutMasterIdLst>
  <p:sldIdLst>
    <p:sldId id="257" r:id="rId5"/>
    <p:sldId id="258" r:id="rId6"/>
    <p:sldId id="324" r:id="rId7"/>
    <p:sldId id="325" r:id="rId8"/>
    <p:sldId id="326" r:id="rId9"/>
    <p:sldId id="261" r:id="rId10"/>
    <p:sldId id="262" r:id="rId11"/>
    <p:sldId id="263" r:id="rId12"/>
    <p:sldId id="269" r:id="rId13"/>
    <p:sldId id="270" r:id="rId14"/>
    <p:sldId id="271" r:id="rId15"/>
    <p:sldId id="272" r:id="rId16"/>
    <p:sldId id="294" r:id="rId17"/>
    <p:sldId id="265" r:id="rId18"/>
    <p:sldId id="330" r:id="rId19"/>
    <p:sldId id="311" r:id="rId20"/>
    <p:sldId id="312" r:id="rId21"/>
    <p:sldId id="313" r:id="rId22"/>
    <p:sldId id="279" r:id="rId23"/>
    <p:sldId id="280" r:id="rId24"/>
    <p:sldId id="281" r:id="rId25"/>
    <p:sldId id="282" r:id="rId26"/>
    <p:sldId id="286" r:id="rId27"/>
    <p:sldId id="287" r:id="rId28"/>
    <p:sldId id="289" r:id="rId29"/>
    <p:sldId id="288" r:id="rId30"/>
    <p:sldId id="290" r:id="rId31"/>
    <p:sldId id="314" r:id="rId32"/>
    <p:sldId id="315" r:id="rId33"/>
    <p:sldId id="316" r:id="rId34"/>
    <p:sldId id="317" r:id="rId35"/>
    <p:sldId id="319" r:id="rId36"/>
    <p:sldId id="320" r:id="rId37"/>
    <p:sldId id="331" r:id="rId38"/>
    <p:sldId id="283" r:id="rId39"/>
    <p:sldId id="327" r:id="rId40"/>
    <p:sldId id="328" r:id="rId41"/>
    <p:sldId id="329" r:id="rId42"/>
    <p:sldId id="266" r:id="rId43"/>
    <p:sldId id="267" r:id="rId44"/>
    <p:sldId id="268" r:id="rId45"/>
    <p:sldId id="274" r:id="rId46"/>
    <p:sldId id="275" r:id="rId47"/>
    <p:sldId id="273" r:id="rId48"/>
    <p:sldId id="276" r:id="rId49"/>
    <p:sldId id="291" r:id="rId50"/>
    <p:sldId id="292" r:id="rId51"/>
    <p:sldId id="293" r:id="rId52"/>
    <p:sldId id="278" r:id="rId53"/>
    <p:sldId id="277" r:id="rId54"/>
    <p:sldId id="284" r:id="rId55"/>
    <p:sldId id="285" r:id="rId56"/>
    <p:sldId id="295" r:id="rId57"/>
    <p:sldId id="296" r:id="rId58"/>
    <p:sldId id="300" r:id="rId59"/>
    <p:sldId id="301" r:id="rId60"/>
    <p:sldId id="303" r:id="rId61"/>
    <p:sldId id="304" r:id="rId62"/>
    <p:sldId id="305" r:id="rId63"/>
    <p:sldId id="306" r:id="rId64"/>
    <p:sldId id="307" r:id="rId65"/>
    <p:sldId id="308" r:id="rId66"/>
    <p:sldId id="309" r:id="rId67"/>
    <p:sldId id="310" r:id="rId68"/>
    <p:sldId id="318" r:id="rId69"/>
    <p:sldId id="321" r:id="rId70"/>
    <p:sldId id="322" r:id="rId71"/>
    <p:sldId id="323" r:id="rId72"/>
  </p:sldIdLst>
  <p:sldSz cx="9144000" cy="6858000" type="screen4x3"/>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8" autoAdjust="0"/>
    <p:restoredTop sz="94280" autoAdjust="0"/>
  </p:normalViewPr>
  <p:slideViewPr>
    <p:cSldViewPr>
      <p:cViewPr varScale="1">
        <p:scale>
          <a:sx n="75" d="100"/>
          <a:sy n="75" d="100"/>
        </p:scale>
        <p:origin x="844" y="48"/>
      </p:cViewPr>
      <p:guideLst>
        <p:guide pos="2880"/>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221328-0DE0-4E02-BF0F-101685568F48}" type="doc">
      <dgm:prSet loTypeId="urn:microsoft.com/office/officeart/2005/8/layout/orgChart1" loCatId="hierarchy" qsTypeId="urn:microsoft.com/office/officeart/2005/8/quickstyle/3d1" qsCatId="3D" csTypeId="urn:microsoft.com/office/officeart/2005/8/colors/accent1_2" csCatId="accent1" phldr="1"/>
      <dgm:spPr/>
      <dgm:t>
        <a:bodyPr/>
        <a:lstStyle/>
        <a:p>
          <a:endParaRPr lang="ru-RU"/>
        </a:p>
      </dgm:t>
    </dgm:pt>
    <dgm:pt modelId="{21B4AB34-A372-4BB7-A25F-39F26837B203}">
      <dgm:prSet phldrT="[Текст]" custT="1"/>
      <dgm:spPr/>
      <dgm:t>
        <a:bodyPr/>
        <a:lstStyle/>
        <a:p>
          <a:r>
            <a:rPr lang="ru-RU" sz="1400" dirty="0" smtClean="0"/>
            <a:t>Бытие</a:t>
          </a:r>
          <a:endParaRPr lang="ru-RU" sz="1400" dirty="0"/>
        </a:p>
      </dgm:t>
    </dgm:pt>
    <dgm:pt modelId="{B8612AC8-7927-402E-9217-89227B4D2463}" type="parTrans" cxnId="{44EF36D4-A338-4210-BC4E-5B99F8BA8FE7}">
      <dgm:prSet/>
      <dgm:spPr/>
      <dgm:t>
        <a:bodyPr/>
        <a:lstStyle/>
        <a:p>
          <a:endParaRPr lang="ru-RU" sz="2000"/>
        </a:p>
      </dgm:t>
    </dgm:pt>
    <dgm:pt modelId="{6141C4CF-3A21-4D7B-BB43-D563038F3B34}" type="sibTrans" cxnId="{44EF36D4-A338-4210-BC4E-5B99F8BA8FE7}">
      <dgm:prSet/>
      <dgm:spPr/>
      <dgm:t>
        <a:bodyPr/>
        <a:lstStyle/>
        <a:p>
          <a:endParaRPr lang="ru-RU" sz="2000"/>
        </a:p>
      </dgm:t>
    </dgm:pt>
    <dgm:pt modelId="{711BAB23-017C-48D0-B382-AB717FB09F5F}">
      <dgm:prSet phldrT="[Текст]" custT="1"/>
      <dgm:spPr/>
      <dgm:t>
        <a:bodyPr/>
        <a:lstStyle/>
        <a:p>
          <a:r>
            <a:rPr lang="ru-RU" sz="1400" dirty="0" smtClean="0"/>
            <a:t>Неизменная реальность</a:t>
          </a:r>
          <a:endParaRPr lang="ru-RU" sz="1400" dirty="0"/>
        </a:p>
      </dgm:t>
    </dgm:pt>
    <dgm:pt modelId="{11B33CF5-4F67-45F4-AD55-C33DF5B1D29C}" type="parTrans" cxnId="{38CBFD34-7155-43A7-A053-6FDACB641275}">
      <dgm:prSet/>
      <dgm:spPr/>
      <dgm:t>
        <a:bodyPr/>
        <a:lstStyle/>
        <a:p>
          <a:endParaRPr lang="ru-RU" sz="2000"/>
        </a:p>
      </dgm:t>
    </dgm:pt>
    <dgm:pt modelId="{0EC00BAC-3928-4E77-8B5C-1E25A63614AC}" type="sibTrans" cxnId="{38CBFD34-7155-43A7-A053-6FDACB641275}">
      <dgm:prSet/>
      <dgm:spPr/>
      <dgm:t>
        <a:bodyPr/>
        <a:lstStyle/>
        <a:p>
          <a:endParaRPr lang="ru-RU" sz="2000"/>
        </a:p>
      </dgm:t>
    </dgm:pt>
    <dgm:pt modelId="{66366099-53EC-4EC5-BD24-71442F606E22}">
      <dgm:prSet phldrT="[Текст]" custT="1"/>
      <dgm:spPr/>
      <dgm:t>
        <a:bodyPr/>
        <a:lstStyle/>
        <a:p>
          <a:r>
            <a:rPr lang="ru-RU" sz="1400" dirty="0" smtClean="0"/>
            <a:t>Первичная идея</a:t>
          </a:r>
          <a:endParaRPr lang="ru-RU" sz="1400" dirty="0"/>
        </a:p>
      </dgm:t>
    </dgm:pt>
    <dgm:pt modelId="{E22A34A8-AF45-4373-8B14-2644B5F264B4}" type="parTrans" cxnId="{993ED97E-3550-4BAE-8F84-B4EC33AB0027}">
      <dgm:prSet/>
      <dgm:spPr/>
      <dgm:t>
        <a:bodyPr/>
        <a:lstStyle/>
        <a:p>
          <a:endParaRPr lang="ru-RU" sz="2000"/>
        </a:p>
      </dgm:t>
    </dgm:pt>
    <dgm:pt modelId="{B20C8680-9B5B-40C7-AC18-592D04408A14}" type="sibTrans" cxnId="{993ED97E-3550-4BAE-8F84-B4EC33AB0027}">
      <dgm:prSet/>
      <dgm:spPr/>
      <dgm:t>
        <a:bodyPr/>
        <a:lstStyle/>
        <a:p>
          <a:endParaRPr lang="ru-RU" sz="2000"/>
        </a:p>
      </dgm:t>
    </dgm:pt>
    <dgm:pt modelId="{47CED6DB-EE11-4223-BB61-CB28C499D949}">
      <dgm:prSet phldrT="[Текст]" custT="1"/>
      <dgm:spPr/>
      <dgm:t>
        <a:bodyPr/>
        <a:lstStyle/>
        <a:p>
          <a:r>
            <a:rPr lang="ru-RU" sz="1400" dirty="0" smtClean="0"/>
            <a:t>Мир как сущее</a:t>
          </a:r>
          <a:endParaRPr lang="ru-RU" sz="1400" dirty="0"/>
        </a:p>
      </dgm:t>
    </dgm:pt>
    <dgm:pt modelId="{51A783C7-099B-4FF3-9B10-4E60D7E4A18E}" type="parTrans" cxnId="{DF334998-C27C-4B59-BA6E-E3ADE66EEF41}">
      <dgm:prSet/>
      <dgm:spPr/>
      <dgm:t>
        <a:bodyPr/>
        <a:lstStyle/>
        <a:p>
          <a:endParaRPr lang="ru-RU" sz="2000"/>
        </a:p>
      </dgm:t>
    </dgm:pt>
    <dgm:pt modelId="{9DDE8CA9-B5E9-4257-ADF9-F43102618FF5}" type="sibTrans" cxnId="{DF334998-C27C-4B59-BA6E-E3ADE66EEF41}">
      <dgm:prSet/>
      <dgm:spPr/>
      <dgm:t>
        <a:bodyPr/>
        <a:lstStyle/>
        <a:p>
          <a:endParaRPr lang="ru-RU" sz="2000"/>
        </a:p>
      </dgm:t>
    </dgm:pt>
    <dgm:pt modelId="{082800FA-B5A1-4914-94A2-A470940630BD}">
      <dgm:prSet custT="1"/>
      <dgm:spPr/>
      <dgm:t>
        <a:bodyPr/>
        <a:lstStyle/>
        <a:p>
          <a:r>
            <a:rPr lang="ru-RU" sz="1400" dirty="0" err="1" smtClean="0"/>
            <a:t>Парменид</a:t>
          </a:r>
          <a:endParaRPr lang="ru-RU" sz="1400" dirty="0"/>
        </a:p>
      </dgm:t>
    </dgm:pt>
    <dgm:pt modelId="{B5511998-191A-415D-B7C8-43D0BE2C58B5}" type="parTrans" cxnId="{B0FB5E3C-90D6-4EE3-BB5A-7877E4A8B330}">
      <dgm:prSet/>
      <dgm:spPr/>
      <dgm:t>
        <a:bodyPr/>
        <a:lstStyle/>
        <a:p>
          <a:endParaRPr lang="ru-RU" sz="2000"/>
        </a:p>
      </dgm:t>
    </dgm:pt>
    <dgm:pt modelId="{8F6A6ED6-352A-4876-8E92-25B9E311136C}" type="sibTrans" cxnId="{B0FB5E3C-90D6-4EE3-BB5A-7877E4A8B330}">
      <dgm:prSet/>
      <dgm:spPr/>
      <dgm:t>
        <a:bodyPr/>
        <a:lstStyle/>
        <a:p>
          <a:endParaRPr lang="ru-RU" sz="2000"/>
        </a:p>
      </dgm:t>
    </dgm:pt>
    <dgm:pt modelId="{22B93761-3E68-4212-A424-1EC0679B8B44}">
      <dgm:prSet custT="1"/>
      <dgm:spPr/>
      <dgm:t>
        <a:bodyPr/>
        <a:lstStyle/>
        <a:p>
          <a:r>
            <a:rPr lang="ru-RU" sz="1400" dirty="0" smtClean="0"/>
            <a:t>Действительность, смысл всего</a:t>
          </a:r>
          <a:endParaRPr lang="ru-RU" sz="1400" dirty="0"/>
        </a:p>
      </dgm:t>
    </dgm:pt>
    <dgm:pt modelId="{A81A3229-4643-418F-89F8-1CA6827CF33F}" type="parTrans" cxnId="{83D40A02-19A8-4B59-B264-55BE360CB7DE}">
      <dgm:prSet/>
      <dgm:spPr/>
      <dgm:t>
        <a:bodyPr/>
        <a:lstStyle/>
        <a:p>
          <a:endParaRPr lang="ru-RU" sz="2000"/>
        </a:p>
      </dgm:t>
    </dgm:pt>
    <dgm:pt modelId="{40D4D971-A9D7-46BC-AF0F-D3295E22ED63}" type="sibTrans" cxnId="{83D40A02-19A8-4B59-B264-55BE360CB7DE}">
      <dgm:prSet/>
      <dgm:spPr/>
      <dgm:t>
        <a:bodyPr/>
        <a:lstStyle/>
        <a:p>
          <a:endParaRPr lang="ru-RU" sz="2000"/>
        </a:p>
      </dgm:t>
    </dgm:pt>
    <dgm:pt modelId="{3BC3773B-190F-4426-B58E-120EE6FB189C}">
      <dgm:prSet custT="1"/>
      <dgm:spPr/>
      <dgm:t>
        <a:bodyPr/>
        <a:lstStyle/>
        <a:p>
          <a:r>
            <a:rPr lang="ru-RU" sz="1400" dirty="0" smtClean="0"/>
            <a:t>Категория, чистая абстракция</a:t>
          </a:r>
          <a:endParaRPr lang="ru-RU" sz="1400" dirty="0"/>
        </a:p>
      </dgm:t>
    </dgm:pt>
    <dgm:pt modelId="{8BC4547C-8081-4E26-B90D-9A4156E167FF}" type="parTrans" cxnId="{6A925038-17D3-46B3-A876-1E0BEC953867}">
      <dgm:prSet/>
      <dgm:spPr/>
      <dgm:t>
        <a:bodyPr/>
        <a:lstStyle/>
        <a:p>
          <a:endParaRPr lang="ru-RU" sz="2000"/>
        </a:p>
      </dgm:t>
    </dgm:pt>
    <dgm:pt modelId="{DFCEE32E-D2D0-4C24-84F8-FD68FAE625CD}" type="sibTrans" cxnId="{6A925038-17D3-46B3-A876-1E0BEC953867}">
      <dgm:prSet/>
      <dgm:spPr/>
      <dgm:t>
        <a:bodyPr/>
        <a:lstStyle/>
        <a:p>
          <a:endParaRPr lang="ru-RU" sz="2000"/>
        </a:p>
      </dgm:t>
    </dgm:pt>
    <dgm:pt modelId="{ED99689F-38E9-4A27-AC59-7F8860F3821A}">
      <dgm:prSet custT="1"/>
      <dgm:spPr/>
      <dgm:t>
        <a:bodyPr/>
        <a:lstStyle/>
        <a:p>
          <a:r>
            <a:rPr lang="ru-RU" sz="1400" dirty="0" smtClean="0"/>
            <a:t>Платон, Гегель</a:t>
          </a:r>
          <a:endParaRPr lang="ru-RU" sz="1400" dirty="0"/>
        </a:p>
      </dgm:t>
    </dgm:pt>
    <dgm:pt modelId="{82122611-C4B2-4E9B-ABA3-FD2463ACC8C0}" type="parTrans" cxnId="{68C3F620-1116-4BBB-A4CD-FE507F8F9AE8}">
      <dgm:prSet/>
      <dgm:spPr/>
      <dgm:t>
        <a:bodyPr/>
        <a:lstStyle/>
        <a:p>
          <a:endParaRPr lang="ru-RU" sz="2000"/>
        </a:p>
      </dgm:t>
    </dgm:pt>
    <dgm:pt modelId="{3040BEC3-A56F-46D3-AFEB-F7B49AAD5D37}" type="sibTrans" cxnId="{68C3F620-1116-4BBB-A4CD-FE507F8F9AE8}">
      <dgm:prSet/>
      <dgm:spPr/>
      <dgm:t>
        <a:bodyPr/>
        <a:lstStyle/>
        <a:p>
          <a:endParaRPr lang="ru-RU" sz="2000"/>
        </a:p>
      </dgm:t>
    </dgm:pt>
    <dgm:pt modelId="{4F7B5720-7532-48C1-8539-5CF1E879BA49}">
      <dgm:prSet custT="1"/>
      <dgm:spPr/>
      <dgm:t>
        <a:bodyPr/>
        <a:lstStyle/>
        <a:p>
          <a:r>
            <a:rPr lang="ru-RU" sz="1400" dirty="0" smtClean="0"/>
            <a:t>Хайдеггер</a:t>
          </a:r>
          <a:endParaRPr lang="ru-RU" sz="1400" dirty="0"/>
        </a:p>
      </dgm:t>
    </dgm:pt>
    <dgm:pt modelId="{8917D1A6-9F72-47D5-96DB-09CD62E8C087}" type="parTrans" cxnId="{73F23B87-2F13-496C-8C99-AF751A4AA8C2}">
      <dgm:prSet/>
      <dgm:spPr/>
      <dgm:t>
        <a:bodyPr/>
        <a:lstStyle/>
        <a:p>
          <a:endParaRPr lang="ru-RU" sz="2000"/>
        </a:p>
      </dgm:t>
    </dgm:pt>
    <dgm:pt modelId="{EA1C9F1F-9AB7-4C22-9D37-72B221BE7270}" type="sibTrans" cxnId="{73F23B87-2F13-496C-8C99-AF751A4AA8C2}">
      <dgm:prSet/>
      <dgm:spPr/>
      <dgm:t>
        <a:bodyPr/>
        <a:lstStyle/>
        <a:p>
          <a:endParaRPr lang="ru-RU" sz="2000"/>
        </a:p>
      </dgm:t>
    </dgm:pt>
    <dgm:pt modelId="{DB59CD0B-8924-4BB3-9C90-F22324B66898}">
      <dgm:prSet custT="1"/>
      <dgm:spPr/>
      <dgm:t>
        <a:bodyPr/>
        <a:lstStyle/>
        <a:p>
          <a:r>
            <a:rPr lang="ru-RU" sz="1400" dirty="0" smtClean="0"/>
            <a:t>Ортега-и-Гассет, Франк</a:t>
          </a:r>
          <a:endParaRPr lang="ru-RU" sz="1400" dirty="0"/>
        </a:p>
      </dgm:t>
    </dgm:pt>
    <dgm:pt modelId="{C142B335-82E1-4310-B090-215BBA2460A5}" type="parTrans" cxnId="{AAD2F826-6FD2-4BDC-BF1E-B473A22EA97E}">
      <dgm:prSet/>
      <dgm:spPr/>
      <dgm:t>
        <a:bodyPr/>
        <a:lstStyle/>
        <a:p>
          <a:endParaRPr lang="ru-RU" sz="2000"/>
        </a:p>
      </dgm:t>
    </dgm:pt>
    <dgm:pt modelId="{CB96DA0D-DED7-4B40-8A58-E8B84F4F6557}" type="sibTrans" cxnId="{AAD2F826-6FD2-4BDC-BF1E-B473A22EA97E}">
      <dgm:prSet/>
      <dgm:spPr/>
      <dgm:t>
        <a:bodyPr/>
        <a:lstStyle/>
        <a:p>
          <a:endParaRPr lang="ru-RU" sz="2000"/>
        </a:p>
      </dgm:t>
    </dgm:pt>
    <dgm:pt modelId="{A575C72C-7D72-49D0-B671-FCC3B8DEA78B}">
      <dgm:prSet custT="1"/>
      <dgm:spPr/>
      <dgm:t>
        <a:bodyPr/>
        <a:lstStyle/>
        <a:p>
          <a:r>
            <a:rPr lang="ru-RU" sz="1400" dirty="0" smtClean="0"/>
            <a:t>Дж. Беркли, Д. Юм</a:t>
          </a:r>
          <a:endParaRPr lang="ru-RU" sz="1400" dirty="0"/>
        </a:p>
      </dgm:t>
    </dgm:pt>
    <dgm:pt modelId="{B34906AD-6E12-4D4F-9201-D64EF5B54AEB}" type="parTrans" cxnId="{15E14C1C-551B-4C74-AE80-93DE66C17BA9}">
      <dgm:prSet/>
      <dgm:spPr/>
      <dgm:t>
        <a:bodyPr/>
        <a:lstStyle/>
        <a:p>
          <a:endParaRPr lang="ru-RU" sz="2000"/>
        </a:p>
      </dgm:t>
    </dgm:pt>
    <dgm:pt modelId="{C7ED55B1-D840-44D8-BC73-9167930352D9}" type="sibTrans" cxnId="{15E14C1C-551B-4C74-AE80-93DE66C17BA9}">
      <dgm:prSet/>
      <dgm:spPr/>
      <dgm:t>
        <a:bodyPr/>
        <a:lstStyle/>
        <a:p>
          <a:endParaRPr lang="ru-RU" sz="2000"/>
        </a:p>
      </dgm:t>
    </dgm:pt>
    <dgm:pt modelId="{58F69B9F-D3BE-46A4-A881-43092E2CEC3F}" type="pres">
      <dgm:prSet presAssocID="{9C221328-0DE0-4E02-BF0F-101685568F48}" presName="hierChild1" presStyleCnt="0">
        <dgm:presLayoutVars>
          <dgm:orgChart val="1"/>
          <dgm:chPref val="1"/>
          <dgm:dir/>
          <dgm:animOne val="branch"/>
          <dgm:animLvl val="lvl"/>
          <dgm:resizeHandles/>
        </dgm:presLayoutVars>
      </dgm:prSet>
      <dgm:spPr/>
    </dgm:pt>
    <dgm:pt modelId="{BA5E69AC-44E0-4D57-B062-792E5CDEE97D}" type="pres">
      <dgm:prSet presAssocID="{21B4AB34-A372-4BB7-A25F-39F26837B203}" presName="hierRoot1" presStyleCnt="0">
        <dgm:presLayoutVars>
          <dgm:hierBranch val="init"/>
        </dgm:presLayoutVars>
      </dgm:prSet>
      <dgm:spPr/>
    </dgm:pt>
    <dgm:pt modelId="{375E3778-4C8A-4604-A976-6A36EFF3B0F3}" type="pres">
      <dgm:prSet presAssocID="{21B4AB34-A372-4BB7-A25F-39F26837B203}" presName="rootComposite1" presStyleCnt="0"/>
      <dgm:spPr/>
    </dgm:pt>
    <dgm:pt modelId="{D608D7E8-6D78-4455-AA90-C828AE07613F}" type="pres">
      <dgm:prSet presAssocID="{21B4AB34-A372-4BB7-A25F-39F26837B203}" presName="rootText1" presStyleLbl="node0" presStyleIdx="0" presStyleCnt="1">
        <dgm:presLayoutVars>
          <dgm:chPref val="3"/>
        </dgm:presLayoutVars>
      </dgm:prSet>
      <dgm:spPr/>
    </dgm:pt>
    <dgm:pt modelId="{E610F7EB-A9F7-4DE0-A766-B3B8BF61AE38}" type="pres">
      <dgm:prSet presAssocID="{21B4AB34-A372-4BB7-A25F-39F26837B203}" presName="rootConnector1" presStyleLbl="node1" presStyleIdx="0" presStyleCnt="0"/>
      <dgm:spPr/>
    </dgm:pt>
    <dgm:pt modelId="{4B48D7C6-DB52-4D8C-8CB1-588DD56A54FC}" type="pres">
      <dgm:prSet presAssocID="{21B4AB34-A372-4BB7-A25F-39F26837B203}" presName="hierChild2" presStyleCnt="0"/>
      <dgm:spPr/>
    </dgm:pt>
    <dgm:pt modelId="{577CFF65-8EF8-40EC-A4B6-590E089EE0E1}" type="pres">
      <dgm:prSet presAssocID="{11B33CF5-4F67-45F4-AD55-C33DF5B1D29C}" presName="Name37" presStyleLbl="parChTrans1D2" presStyleIdx="0" presStyleCnt="5"/>
      <dgm:spPr/>
    </dgm:pt>
    <dgm:pt modelId="{DDE2B470-84BB-4152-A896-00D71032D12B}" type="pres">
      <dgm:prSet presAssocID="{711BAB23-017C-48D0-B382-AB717FB09F5F}" presName="hierRoot2" presStyleCnt="0">
        <dgm:presLayoutVars>
          <dgm:hierBranch val="init"/>
        </dgm:presLayoutVars>
      </dgm:prSet>
      <dgm:spPr/>
    </dgm:pt>
    <dgm:pt modelId="{D9C73810-B72B-43B9-A690-05C72B865467}" type="pres">
      <dgm:prSet presAssocID="{711BAB23-017C-48D0-B382-AB717FB09F5F}" presName="rootComposite" presStyleCnt="0"/>
      <dgm:spPr/>
    </dgm:pt>
    <dgm:pt modelId="{C0AEE361-069D-4EE5-98D3-CE2DE933CEAF}" type="pres">
      <dgm:prSet presAssocID="{711BAB23-017C-48D0-B382-AB717FB09F5F}" presName="rootText" presStyleLbl="node2" presStyleIdx="0" presStyleCnt="5">
        <dgm:presLayoutVars>
          <dgm:chPref val="3"/>
        </dgm:presLayoutVars>
      </dgm:prSet>
      <dgm:spPr/>
    </dgm:pt>
    <dgm:pt modelId="{81FB972C-AE9F-413A-B387-269DBAA2DB96}" type="pres">
      <dgm:prSet presAssocID="{711BAB23-017C-48D0-B382-AB717FB09F5F}" presName="rootConnector" presStyleLbl="node2" presStyleIdx="0" presStyleCnt="5"/>
      <dgm:spPr/>
    </dgm:pt>
    <dgm:pt modelId="{DB21421F-E103-427E-8A42-8F4015C4E196}" type="pres">
      <dgm:prSet presAssocID="{711BAB23-017C-48D0-B382-AB717FB09F5F}" presName="hierChild4" presStyleCnt="0"/>
      <dgm:spPr/>
    </dgm:pt>
    <dgm:pt modelId="{08BF6CB7-AEC9-4CEE-88F5-68842899113D}" type="pres">
      <dgm:prSet presAssocID="{B5511998-191A-415D-B7C8-43D0BE2C58B5}" presName="Name37" presStyleLbl="parChTrans1D3" presStyleIdx="0" presStyleCnt="5"/>
      <dgm:spPr/>
    </dgm:pt>
    <dgm:pt modelId="{DFC3B803-87BE-49AB-8AC1-BDF10578C709}" type="pres">
      <dgm:prSet presAssocID="{082800FA-B5A1-4914-94A2-A470940630BD}" presName="hierRoot2" presStyleCnt="0">
        <dgm:presLayoutVars>
          <dgm:hierBranch val="init"/>
        </dgm:presLayoutVars>
      </dgm:prSet>
      <dgm:spPr/>
    </dgm:pt>
    <dgm:pt modelId="{D6F116CF-B865-4DB1-96A0-E8ECEA5A9A5A}" type="pres">
      <dgm:prSet presAssocID="{082800FA-B5A1-4914-94A2-A470940630BD}" presName="rootComposite" presStyleCnt="0"/>
      <dgm:spPr/>
    </dgm:pt>
    <dgm:pt modelId="{90B54441-FC08-4694-B3C2-C0C5FBF19DC4}" type="pres">
      <dgm:prSet presAssocID="{082800FA-B5A1-4914-94A2-A470940630BD}" presName="rootText" presStyleLbl="node3" presStyleIdx="0" presStyleCnt="5">
        <dgm:presLayoutVars>
          <dgm:chPref val="3"/>
        </dgm:presLayoutVars>
      </dgm:prSet>
      <dgm:spPr/>
    </dgm:pt>
    <dgm:pt modelId="{F20B80FA-4ED2-4356-965C-1CA3FC12DB56}" type="pres">
      <dgm:prSet presAssocID="{082800FA-B5A1-4914-94A2-A470940630BD}" presName="rootConnector" presStyleLbl="node3" presStyleIdx="0" presStyleCnt="5"/>
      <dgm:spPr/>
    </dgm:pt>
    <dgm:pt modelId="{4227666B-1A4B-4E42-9DC0-2FE91D216030}" type="pres">
      <dgm:prSet presAssocID="{082800FA-B5A1-4914-94A2-A470940630BD}" presName="hierChild4" presStyleCnt="0"/>
      <dgm:spPr/>
    </dgm:pt>
    <dgm:pt modelId="{9D7D3720-9416-456D-AED4-DC5998DFB1C6}" type="pres">
      <dgm:prSet presAssocID="{082800FA-B5A1-4914-94A2-A470940630BD}" presName="hierChild5" presStyleCnt="0"/>
      <dgm:spPr/>
    </dgm:pt>
    <dgm:pt modelId="{6A4ABCE0-F8A3-44BE-A478-9F4F4920A398}" type="pres">
      <dgm:prSet presAssocID="{711BAB23-017C-48D0-B382-AB717FB09F5F}" presName="hierChild5" presStyleCnt="0"/>
      <dgm:spPr/>
    </dgm:pt>
    <dgm:pt modelId="{C5F7DE06-3EAB-4B70-9CF9-23FDA689476A}" type="pres">
      <dgm:prSet presAssocID="{E22A34A8-AF45-4373-8B14-2644B5F264B4}" presName="Name37" presStyleLbl="parChTrans1D2" presStyleIdx="1" presStyleCnt="5"/>
      <dgm:spPr/>
    </dgm:pt>
    <dgm:pt modelId="{AA8394A2-D689-40E8-BBF2-7BED650FDBEA}" type="pres">
      <dgm:prSet presAssocID="{66366099-53EC-4EC5-BD24-71442F606E22}" presName="hierRoot2" presStyleCnt="0">
        <dgm:presLayoutVars>
          <dgm:hierBranch val="init"/>
        </dgm:presLayoutVars>
      </dgm:prSet>
      <dgm:spPr/>
    </dgm:pt>
    <dgm:pt modelId="{C89EF245-4339-43E8-8585-63B83F979231}" type="pres">
      <dgm:prSet presAssocID="{66366099-53EC-4EC5-BD24-71442F606E22}" presName="rootComposite" presStyleCnt="0"/>
      <dgm:spPr/>
    </dgm:pt>
    <dgm:pt modelId="{DAC29B21-9654-406C-84AB-B524FF564BF6}" type="pres">
      <dgm:prSet presAssocID="{66366099-53EC-4EC5-BD24-71442F606E22}" presName="rootText" presStyleLbl="node2" presStyleIdx="1" presStyleCnt="5">
        <dgm:presLayoutVars>
          <dgm:chPref val="3"/>
        </dgm:presLayoutVars>
      </dgm:prSet>
      <dgm:spPr/>
    </dgm:pt>
    <dgm:pt modelId="{97A3F8CC-C393-4F51-AA51-4D5F4A3A7AA3}" type="pres">
      <dgm:prSet presAssocID="{66366099-53EC-4EC5-BD24-71442F606E22}" presName="rootConnector" presStyleLbl="node2" presStyleIdx="1" presStyleCnt="5"/>
      <dgm:spPr/>
    </dgm:pt>
    <dgm:pt modelId="{CBBC8AAB-A769-4665-A160-CCEAC2F2052A}" type="pres">
      <dgm:prSet presAssocID="{66366099-53EC-4EC5-BD24-71442F606E22}" presName="hierChild4" presStyleCnt="0"/>
      <dgm:spPr/>
    </dgm:pt>
    <dgm:pt modelId="{F783FFFB-6D77-4DCE-AD6D-6D73C7199A7D}" type="pres">
      <dgm:prSet presAssocID="{82122611-C4B2-4E9B-ABA3-FD2463ACC8C0}" presName="Name37" presStyleLbl="parChTrans1D3" presStyleIdx="1" presStyleCnt="5"/>
      <dgm:spPr/>
    </dgm:pt>
    <dgm:pt modelId="{3CABAB84-5376-4877-AF62-9BE3333B685C}" type="pres">
      <dgm:prSet presAssocID="{ED99689F-38E9-4A27-AC59-7F8860F3821A}" presName="hierRoot2" presStyleCnt="0">
        <dgm:presLayoutVars>
          <dgm:hierBranch val="init"/>
        </dgm:presLayoutVars>
      </dgm:prSet>
      <dgm:spPr/>
    </dgm:pt>
    <dgm:pt modelId="{4284714F-74DA-435E-9DE5-30F455A95400}" type="pres">
      <dgm:prSet presAssocID="{ED99689F-38E9-4A27-AC59-7F8860F3821A}" presName="rootComposite" presStyleCnt="0"/>
      <dgm:spPr/>
    </dgm:pt>
    <dgm:pt modelId="{97BB85DD-6DC8-4097-A1B7-84F7EE74C7D6}" type="pres">
      <dgm:prSet presAssocID="{ED99689F-38E9-4A27-AC59-7F8860F3821A}" presName="rootText" presStyleLbl="node3" presStyleIdx="1" presStyleCnt="5">
        <dgm:presLayoutVars>
          <dgm:chPref val="3"/>
        </dgm:presLayoutVars>
      </dgm:prSet>
      <dgm:spPr/>
    </dgm:pt>
    <dgm:pt modelId="{84D99F74-DCAE-405A-82E7-9CF87D9ABAC2}" type="pres">
      <dgm:prSet presAssocID="{ED99689F-38E9-4A27-AC59-7F8860F3821A}" presName="rootConnector" presStyleLbl="node3" presStyleIdx="1" presStyleCnt="5"/>
      <dgm:spPr/>
    </dgm:pt>
    <dgm:pt modelId="{DFF171FF-69DD-4018-BFE0-D562A5AF8C30}" type="pres">
      <dgm:prSet presAssocID="{ED99689F-38E9-4A27-AC59-7F8860F3821A}" presName="hierChild4" presStyleCnt="0"/>
      <dgm:spPr/>
    </dgm:pt>
    <dgm:pt modelId="{E414FF5A-45B0-4DC0-BB7B-E5061CD33C8C}" type="pres">
      <dgm:prSet presAssocID="{ED99689F-38E9-4A27-AC59-7F8860F3821A}" presName="hierChild5" presStyleCnt="0"/>
      <dgm:spPr/>
    </dgm:pt>
    <dgm:pt modelId="{340BE619-4167-4500-A46B-ADA5155B1FC7}" type="pres">
      <dgm:prSet presAssocID="{66366099-53EC-4EC5-BD24-71442F606E22}" presName="hierChild5" presStyleCnt="0"/>
      <dgm:spPr/>
    </dgm:pt>
    <dgm:pt modelId="{7F86C885-F57B-4C94-801C-2DC877CD19E5}" type="pres">
      <dgm:prSet presAssocID="{A81A3229-4643-418F-89F8-1CA6827CF33F}" presName="Name37" presStyleLbl="parChTrans1D2" presStyleIdx="2" presStyleCnt="5"/>
      <dgm:spPr/>
    </dgm:pt>
    <dgm:pt modelId="{FA3BD378-DC6F-45A9-A1B5-DEB4E558FED2}" type="pres">
      <dgm:prSet presAssocID="{22B93761-3E68-4212-A424-1EC0679B8B44}" presName="hierRoot2" presStyleCnt="0">
        <dgm:presLayoutVars>
          <dgm:hierBranch val="init"/>
        </dgm:presLayoutVars>
      </dgm:prSet>
      <dgm:spPr/>
    </dgm:pt>
    <dgm:pt modelId="{D623743A-60B7-4692-BA32-C9B914AA8849}" type="pres">
      <dgm:prSet presAssocID="{22B93761-3E68-4212-A424-1EC0679B8B44}" presName="rootComposite" presStyleCnt="0"/>
      <dgm:spPr/>
    </dgm:pt>
    <dgm:pt modelId="{6AD0E2C7-A356-4866-82A4-7D1FBBB82FAE}" type="pres">
      <dgm:prSet presAssocID="{22B93761-3E68-4212-A424-1EC0679B8B44}" presName="rootText" presStyleLbl="node2" presStyleIdx="2" presStyleCnt="5">
        <dgm:presLayoutVars>
          <dgm:chPref val="3"/>
        </dgm:presLayoutVars>
      </dgm:prSet>
      <dgm:spPr/>
    </dgm:pt>
    <dgm:pt modelId="{E672F7B2-728E-43B9-B90E-E56681D8B47E}" type="pres">
      <dgm:prSet presAssocID="{22B93761-3E68-4212-A424-1EC0679B8B44}" presName="rootConnector" presStyleLbl="node2" presStyleIdx="2" presStyleCnt="5"/>
      <dgm:spPr/>
    </dgm:pt>
    <dgm:pt modelId="{8D2BBE29-3B3F-470F-AFD8-A21FDD3E6ECD}" type="pres">
      <dgm:prSet presAssocID="{22B93761-3E68-4212-A424-1EC0679B8B44}" presName="hierChild4" presStyleCnt="0"/>
      <dgm:spPr/>
    </dgm:pt>
    <dgm:pt modelId="{A7011F82-D8D9-4010-A1CD-10FC9916EF39}" type="pres">
      <dgm:prSet presAssocID="{8917D1A6-9F72-47D5-96DB-09CD62E8C087}" presName="Name37" presStyleLbl="parChTrans1D3" presStyleIdx="2" presStyleCnt="5"/>
      <dgm:spPr/>
    </dgm:pt>
    <dgm:pt modelId="{8BAFB029-15D8-4AFA-A5D5-FB521931D491}" type="pres">
      <dgm:prSet presAssocID="{4F7B5720-7532-48C1-8539-5CF1E879BA49}" presName="hierRoot2" presStyleCnt="0">
        <dgm:presLayoutVars>
          <dgm:hierBranch val="init"/>
        </dgm:presLayoutVars>
      </dgm:prSet>
      <dgm:spPr/>
    </dgm:pt>
    <dgm:pt modelId="{35AD6DEC-70E3-4405-BD23-E959FB3EA9CD}" type="pres">
      <dgm:prSet presAssocID="{4F7B5720-7532-48C1-8539-5CF1E879BA49}" presName="rootComposite" presStyleCnt="0"/>
      <dgm:spPr/>
    </dgm:pt>
    <dgm:pt modelId="{6A00B50E-737B-4553-BD9F-0064E6BC788E}" type="pres">
      <dgm:prSet presAssocID="{4F7B5720-7532-48C1-8539-5CF1E879BA49}" presName="rootText" presStyleLbl="node3" presStyleIdx="2" presStyleCnt="5">
        <dgm:presLayoutVars>
          <dgm:chPref val="3"/>
        </dgm:presLayoutVars>
      </dgm:prSet>
      <dgm:spPr/>
    </dgm:pt>
    <dgm:pt modelId="{CE1794A1-C4E8-4422-9A80-77947FC580D0}" type="pres">
      <dgm:prSet presAssocID="{4F7B5720-7532-48C1-8539-5CF1E879BA49}" presName="rootConnector" presStyleLbl="node3" presStyleIdx="2" presStyleCnt="5"/>
      <dgm:spPr/>
    </dgm:pt>
    <dgm:pt modelId="{748ADBF8-702E-4F9E-8144-B6245F2999B6}" type="pres">
      <dgm:prSet presAssocID="{4F7B5720-7532-48C1-8539-5CF1E879BA49}" presName="hierChild4" presStyleCnt="0"/>
      <dgm:spPr/>
    </dgm:pt>
    <dgm:pt modelId="{82DD0076-D662-4067-9EE7-8782EFBC8F93}" type="pres">
      <dgm:prSet presAssocID="{4F7B5720-7532-48C1-8539-5CF1E879BA49}" presName="hierChild5" presStyleCnt="0"/>
      <dgm:spPr/>
    </dgm:pt>
    <dgm:pt modelId="{19575E4F-BEBF-4454-958F-F436DD5DD618}" type="pres">
      <dgm:prSet presAssocID="{22B93761-3E68-4212-A424-1EC0679B8B44}" presName="hierChild5" presStyleCnt="0"/>
      <dgm:spPr/>
    </dgm:pt>
    <dgm:pt modelId="{D76D90B3-2083-4BBB-B15F-5B8EBC9571BB}" type="pres">
      <dgm:prSet presAssocID="{51A783C7-099B-4FF3-9B10-4E60D7E4A18E}" presName="Name37" presStyleLbl="parChTrans1D2" presStyleIdx="3" presStyleCnt="5"/>
      <dgm:spPr/>
    </dgm:pt>
    <dgm:pt modelId="{4A115B7B-AED4-48E5-9ECD-FEC131B5FB01}" type="pres">
      <dgm:prSet presAssocID="{47CED6DB-EE11-4223-BB61-CB28C499D949}" presName="hierRoot2" presStyleCnt="0">
        <dgm:presLayoutVars>
          <dgm:hierBranch val="init"/>
        </dgm:presLayoutVars>
      </dgm:prSet>
      <dgm:spPr/>
    </dgm:pt>
    <dgm:pt modelId="{8DD2E9EB-B49B-4F45-ABE7-B1D4EC72D7B0}" type="pres">
      <dgm:prSet presAssocID="{47CED6DB-EE11-4223-BB61-CB28C499D949}" presName="rootComposite" presStyleCnt="0"/>
      <dgm:spPr/>
    </dgm:pt>
    <dgm:pt modelId="{F85C5900-4CFB-4B48-8173-3BB7B13667ED}" type="pres">
      <dgm:prSet presAssocID="{47CED6DB-EE11-4223-BB61-CB28C499D949}" presName="rootText" presStyleLbl="node2" presStyleIdx="3" presStyleCnt="5">
        <dgm:presLayoutVars>
          <dgm:chPref val="3"/>
        </dgm:presLayoutVars>
      </dgm:prSet>
      <dgm:spPr/>
    </dgm:pt>
    <dgm:pt modelId="{764DF2D4-10DD-4B79-B08F-CA4452044830}" type="pres">
      <dgm:prSet presAssocID="{47CED6DB-EE11-4223-BB61-CB28C499D949}" presName="rootConnector" presStyleLbl="node2" presStyleIdx="3" presStyleCnt="5"/>
      <dgm:spPr/>
    </dgm:pt>
    <dgm:pt modelId="{4046849E-C053-47C1-BF43-DB7907320D2E}" type="pres">
      <dgm:prSet presAssocID="{47CED6DB-EE11-4223-BB61-CB28C499D949}" presName="hierChild4" presStyleCnt="0"/>
      <dgm:spPr/>
    </dgm:pt>
    <dgm:pt modelId="{EF0DDF13-AF62-4797-8A26-F83B741BD096}" type="pres">
      <dgm:prSet presAssocID="{C142B335-82E1-4310-B090-215BBA2460A5}" presName="Name37" presStyleLbl="parChTrans1D3" presStyleIdx="3" presStyleCnt="5"/>
      <dgm:spPr/>
    </dgm:pt>
    <dgm:pt modelId="{E1B53AD5-F6E3-4BAE-8410-1B3920053687}" type="pres">
      <dgm:prSet presAssocID="{DB59CD0B-8924-4BB3-9C90-F22324B66898}" presName="hierRoot2" presStyleCnt="0">
        <dgm:presLayoutVars>
          <dgm:hierBranch val="init"/>
        </dgm:presLayoutVars>
      </dgm:prSet>
      <dgm:spPr/>
    </dgm:pt>
    <dgm:pt modelId="{B43CDAA1-0B2E-45E4-8A30-B02224C345EF}" type="pres">
      <dgm:prSet presAssocID="{DB59CD0B-8924-4BB3-9C90-F22324B66898}" presName="rootComposite" presStyleCnt="0"/>
      <dgm:spPr/>
    </dgm:pt>
    <dgm:pt modelId="{0E9D6F43-0E12-4FB5-8AEA-5FEA2F15B974}" type="pres">
      <dgm:prSet presAssocID="{DB59CD0B-8924-4BB3-9C90-F22324B66898}" presName="rootText" presStyleLbl="node3" presStyleIdx="3" presStyleCnt="5">
        <dgm:presLayoutVars>
          <dgm:chPref val="3"/>
        </dgm:presLayoutVars>
      </dgm:prSet>
      <dgm:spPr/>
    </dgm:pt>
    <dgm:pt modelId="{D07ABD02-20E4-4E73-BE58-9B54774A68FD}" type="pres">
      <dgm:prSet presAssocID="{DB59CD0B-8924-4BB3-9C90-F22324B66898}" presName="rootConnector" presStyleLbl="node3" presStyleIdx="3" presStyleCnt="5"/>
      <dgm:spPr/>
    </dgm:pt>
    <dgm:pt modelId="{69629684-5809-4DE8-BD30-A4FE8D7E6087}" type="pres">
      <dgm:prSet presAssocID="{DB59CD0B-8924-4BB3-9C90-F22324B66898}" presName="hierChild4" presStyleCnt="0"/>
      <dgm:spPr/>
    </dgm:pt>
    <dgm:pt modelId="{AC44816F-0683-4200-9159-D0C937C28697}" type="pres">
      <dgm:prSet presAssocID="{DB59CD0B-8924-4BB3-9C90-F22324B66898}" presName="hierChild5" presStyleCnt="0"/>
      <dgm:spPr/>
    </dgm:pt>
    <dgm:pt modelId="{28FF6685-8D0E-460C-8AFC-CD5673E699AE}" type="pres">
      <dgm:prSet presAssocID="{47CED6DB-EE11-4223-BB61-CB28C499D949}" presName="hierChild5" presStyleCnt="0"/>
      <dgm:spPr/>
    </dgm:pt>
    <dgm:pt modelId="{80975A27-BD18-43AD-B186-248D7E6573A2}" type="pres">
      <dgm:prSet presAssocID="{8BC4547C-8081-4E26-B90D-9A4156E167FF}" presName="Name37" presStyleLbl="parChTrans1D2" presStyleIdx="4" presStyleCnt="5"/>
      <dgm:spPr/>
    </dgm:pt>
    <dgm:pt modelId="{E672980E-7ACE-4CE7-BEE0-5AA6B5374147}" type="pres">
      <dgm:prSet presAssocID="{3BC3773B-190F-4426-B58E-120EE6FB189C}" presName="hierRoot2" presStyleCnt="0">
        <dgm:presLayoutVars>
          <dgm:hierBranch val="init"/>
        </dgm:presLayoutVars>
      </dgm:prSet>
      <dgm:spPr/>
    </dgm:pt>
    <dgm:pt modelId="{BC786D51-5349-4FE0-8C0F-EDE495015319}" type="pres">
      <dgm:prSet presAssocID="{3BC3773B-190F-4426-B58E-120EE6FB189C}" presName="rootComposite" presStyleCnt="0"/>
      <dgm:spPr/>
    </dgm:pt>
    <dgm:pt modelId="{353A7220-5423-4BDF-A52C-F42723BB0FD8}" type="pres">
      <dgm:prSet presAssocID="{3BC3773B-190F-4426-B58E-120EE6FB189C}" presName="rootText" presStyleLbl="node2" presStyleIdx="4" presStyleCnt="5">
        <dgm:presLayoutVars>
          <dgm:chPref val="3"/>
        </dgm:presLayoutVars>
      </dgm:prSet>
      <dgm:spPr/>
      <dgm:t>
        <a:bodyPr/>
        <a:lstStyle/>
        <a:p>
          <a:endParaRPr lang="ru-RU"/>
        </a:p>
      </dgm:t>
    </dgm:pt>
    <dgm:pt modelId="{E271963E-A537-4DF1-9A7D-1550DD67205F}" type="pres">
      <dgm:prSet presAssocID="{3BC3773B-190F-4426-B58E-120EE6FB189C}" presName="rootConnector" presStyleLbl="node2" presStyleIdx="4" presStyleCnt="5"/>
      <dgm:spPr/>
    </dgm:pt>
    <dgm:pt modelId="{1ACE7DAB-B3D8-4C11-963A-79DD04C6A75B}" type="pres">
      <dgm:prSet presAssocID="{3BC3773B-190F-4426-B58E-120EE6FB189C}" presName="hierChild4" presStyleCnt="0"/>
      <dgm:spPr/>
    </dgm:pt>
    <dgm:pt modelId="{17EE2EAD-13F4-4D81-9009-303B088ACBCC}" type="pres">
      <dgm:prSet presAssocID="{B34906AD-6E12-4D4F-9201-D64EF5B54AEB}" presName="Name37" presStyleLbl="parChTrans1D3" presStyleIdx="4" presStyleCnt="5"/>
      <dgm:spPr/>
    </dgm:pt>
    <dgm:pt modelId="{98E833C9-AA3E-41A7-91DF-4C0FD2BFA8C3}" type="pres">
      <dgm:prSet presAssocID="{A575C72C-7D72-49D0-B671-FCC3B8DEA78B}" presName="hierRoot2" presStyleCnt="0">
        <dgm:presLayoutVars>
          <dgm:hierBranch val="init"/>
        </dgm:presLayoutVars>
      </dgm:prSet>
      <dgm:spPr/>
    </dgm:pt>
    <dgm:pt modelId="{C9471243-0DFA-483B-B6BD-AE13F1B6AFDA}" type="pres">
      <dgm:prSet presAssocID="{A575C72C-7D72-49D0-B671-FCC3B8DEA78B}" presName="rootComposite" presStyleCnt="0"/>
      <dgm:spPr/>
    </dgm:pt>
    <dgm:pt modelId="{E06FE6A8-C422-43D5-9AD5-9D103F5A8CE9}" type="pres">
      <dgm:prSet presAssocID="{A575C72C-7D72-49D0-B671-FCC3B8DEA78B}" presName="rootText" presStyleLbl="node3" presStyleIdx="4" presStyleCnt="5">
        <dgm:presLayoutVars>
          <dgm:chPref val="3"/>
        </dgm:presLayoutVars>
      </dgm:prSet>
      <dgm:spPr/>
      <dgm:t>
        <a:bodyPr/>
        <a:lstStyle/>
        <a:p>
          <a:endParaRPr lang="ru-RU"/>
        </a:p>
      </dgm:t>
    </dgm:pt>
    <dgm:pt modelId="{00CC9FEB-0362-4DF0-ADC3-BFF7B9101993}" type="pres">
      <dgm:prSet presAssocID="{A575C72C-7D72-49D0-B671-FCC3B8DEA78B}" presName="rootConnector" presStyleLbl="node3" presStyleIdx="4" presStyleCnt="5"/>
      <dgm:spPr/>
    </dgm:pt>
    <dgm:pt modelId="{315AB7FC-996C-405C-8A8D-D9E4550194CC}" type="pres">
      <dgm:prSet presAssocID="{A575C72C-7D72-49D0-B671-FCC3B8DEA78B}" presName="hierChild4" presStyleCnt="0"/>
      <dgm:spPr/>
    </dgm:pt>
    <dgm:pt modelId="{95B28BF3-66ED-4602-B499-A1465EEFED75}" type="pres">
      <dgm:prSet presAssocID="{A575C72C-7D72-49D0-B671-FCC3B8DEA78B}" presName="hierChild5" presStyleCnt="0"/>
      <dgm:spPr/>
    </dgm:pt>
    <dgm:pt modelId="{73BA045F-729E-482B-97CC-C2C0D991E79F}" type="pres">
      <dgm:prSet presAssocID="{3BC3773B-190F-4426-B58E-120EE6FB189C}" presName="hierChild5" presStyleCnt="0"/>
      <dgm:spPr/>
    </dgm:pt>
    <dgm:pt modelId="{F1E64D0C-9DD2-45F5-AF1E-D4A327BCF78C}" type="pres">
      <dgm:prSet presAssocID="{21B4AB34-A372-4BB7-A25F-39F26837B203}" presName="hierChild3" presStyleCnt="0"/>
      <dgm:spPr/>
    </dgm:pt>
  </dgm:ptLst>
  <dgm:cxnLst>
    <dgm:cxn modelId="{057D0621-9CE2-40E3-8B7B-D7FC23CB088B}" type="presOf" srcId="{3BC3773B-190F-4426-B58E-120EE6FB189C}" destId="{353A7220-5423-4BDF-A52C-F42723BB0FD8}" srcOrd="0" destOrd="0" presId="urn:microsoft.com/office/officeart/2005/8/layout/orgChart1"/>
    <dgm:cxn modelId="{13B560D8-95C0-4F13-8A0A-BC7DD7CB0060}" type="presOf" srcId="{51A783C7-099B-4FF3-9B10-4E60D7E4A18E}" destId="{D76D90B3-2083-4BBB-B15F-5B8EBC9571BB}" srcOrd="0" destOrd="0" presId="urn:microsoft.com/office/officeart/2005/8/layout/orgChart1"/>
    <dgm:cxn modelId="{73F23B87-2F13-496C-8C99-AF751A4AA8C2}" srcId="{22B93761-3E68-4212-A424-1EC0679B8B44}" destId="{4F7B5720-7532-48C1-8539-5CF1E879BA49}" srcOrd="0" destOrd="0" parTransId="{8917D1A6-9F72-47D5-96DB-09CD62E8C087}" sibTransId="{EA1C9F1F-9AB7-4C22-9D37-72B221BE7270}"/>
    <dgm:cxn modelId="{79B0EC3C-8CA7-403C-A926-4634188E9E9A}" type="presOf" srcId="{21B4AB34-A372-4BB7-A25F-39F26837B203}" destId="{E610F7EB-A9F7-4DE0-A766-B3B8BF61AE38}" srcOrd="1" destOrd="0" presId="urn:microsoft.com/office/officeart/2005/8/layout/orgChart1"/>
    <dgm:cxn modelId="{13A44D06-49D6-4428-A471-419DA0A27224}" type="presOf" srcId="{E22A34A8-AF45-4373-8B14-2644B5F264B4}" destId="{C5F7DE06-3EAB-4B70-9CF9-23FDA689476A}" srcOrd="0" destOrd="0" presId="urn:microsoft.com/office/officeart/2005/8/layout/orgChart1"/>
    <dgm:cxn modelId="{AC908D07-D48C-4AE9-A1D8-E007BB1873EE}" type="presOf" srcId="{C142B335-82E1-4310-B090-215BBA2460A5}" destId="{EF0DDF13-AF62-4797-8A26-F83B741BD096}" srcOrd="0" destOrd="0" presId="urn:microsoft.com/office/officeart/2005/8/layout/orgChart1"/>
    <dgm:cxn modelId="{E6D59C07-0507-468E-AB0B-C3A2DF53C289}" type="presOf" srcId="{3BC3773B-190F-4426-B58E-120EE6FB189C}" destId="{E271963E-A537-4DF1-9A7D-1550DD67205F}" srcOrd="1" destOrd="0" presId="urn:microsoft.com/office/officeart/2005/8/layout/orgChart1"/>
    <dgm:cxn modelId="{A0A4511F-FF86-4A92-A1E3-C6C23A19FD6B}" type="presOf" srcId="{ED99689F-38E9-4A27-AC59-7F8860F3821A}" destId="{84D99F74-DCAE-405A-82E7-9CF87D9ABAC2}" srcOrd="1" destOrd="0" presId="urn:microsoft.com/office/officeart/2005/8/layout/orgChart1"/>
    <dgm:cxn modelId="{15E14C1C-551B-4C74-AE80-93DE66C17BA9}" srcId="{3BC3773B-190F-4426-B58E-120EE6FB189C}" destId="{A575C72C-7D72-49D0-B671-FCC3B8DEA78B}" srcOrd="0" destOrd="0" parTransId="{B34906AD-6E12-4D4F-9201-D64EF5B54AEB}" sibTransId="{C7ED55B1-D840-44D8-BC73-9167930352D9}"/>
    <dgm:cxn modelId="{BDA5E470-7E9D-4E97-8231-EA07493DD8BA}" type="presOf" srcId="{A575C72C-7D72-49D0-B671-FCC3B8DEA78B}" destId="{00CC9FEB-0362-4DF0-ADC3-BFF7B9101993}" srcOrd="1" destOrd="0" presId="urn:microsoft.com/office/officeart/2005/8/layout/orgChart1"/>
    <dgm:cxn modelId="{993ED97E-3550-4BAE-8F84-B4EC33AB0027}" srcId="{21B4AB34-A372-4BB7-A25F-39F26837B203}" destId="{66366099-53EC-4EC5-BD24-71442F606E22}" srcOrd="1" destOrd="0" parTransId="{E22A34A8-AF45-4373-8B14-2644B5F264B4}" sibTransId="{B20C8680-9B5B-40C7-AC18-592D04408A14}"/>
    <dgm:cxn modelId="{2919A107-4C8F-4F86-BCA7-9E1A9C50CDA4}" type="presOf" srcId="{B5511998-191A-415D-B7C8-43D0BE2C58B5}" destId="{08BF6CB7-AEC9-4CEE-88F5-68842899113D}" srcOrd="0" destOrd="0" presId="urn:microsoft.com/office/officeart/2005/8/layout/orgChart1"/>
    <dgm:cxn modelId="{6A925038-17D3-46B3-A876-1E0BEC953867}" srcId="{21B4AB34-A372-4BB7-A25F-39F26837B203}" destId="{3BC3773B-190F-4426-B58E-120EE6FB189C}" srcOrd="4" destOrd="0" parTransId="{8BC4547C-8081-4E26-B90D-9A4156E167FF}" sibTransId="{DFCEE32E-D2D0-4C24-84F8-FD68FAE625CD}"/>
    <dgm:cxn modelId="{49F2A333-7C6E-4653-8328-5B7FEF9CAAE3}" type="presOf" srcId="{711BAB23-017C-48D0-B382-AB717FB09F5F}" destId="{81FB972C-AE9F-413A-B387-269DBAA2DB96}" srcOrd="1" destOrd="0" presId="urn:microsoft.com/office/officeart/2005/8/layout/orgChart1"/>
    <dgm:cxn modelId="{B7164A1A-EE7A-401B-89D4-85EB98E0D69D}" type="presOf" srcId="{22B93761-3E68-4212-A424-1EC0679B8B44}" destId="{E672F7B2-728E-43B9-B90E-E56681D8B47E}" srcOrd="1" destOrd="0" presId="urn:microsoft.com/office/officeart/2005/8/layout/orgChart1"/>
    <dgm:cxn modelId="{3B7C0785-88A2-42EE-BB06-08E383B0E4CF}" type="presOf" srcId="{B34906AD-6E12-4D4F-9201-D64EF5B54AEB}" destId="{17EE2EAD-13F4-4D81-9009-303B088ACBCC}" srcOrd="0" destOrd="0" presId="urn:microsoft.com/office/officeart/2005/8/layout/orgChart1"/>
    <dgm:cxn modelId="{46CC6485-9753-4CDC-B977-B404CE77060B}" type="presOf" srcId="{4F7B5720-7532-48C1-8539-5CF1E879BA49}" destId="{CE1794A1-C4E8-4422-9A80-77947FC580D0}" srcOrd="1" destOrd="0" presId="urn:microsoft.com/office/officeart/2005/8/layout/orgChart1"/>
    <dgm:cxn modelId="{68C3F620-1116-4BBB-A4CD-FE507F8F9AE8}" srcId="{66366099-53EC-4EC5-BD24-71442F606E22}" destId="{ED99689F-38E9-4A27-AC59-7F8860F3821A}" srcOrd="0" destOrd="0" parTransId="{82122611-C4B2-4E9B-ABA3-FD2463ACC8C0}" sibTransId="{3040BEC3-A56F-46D3-AFEB-F7B49AAD5D37}"/>
    <dgm:cxn modelId="{A8EDA504-388B-4B92-A1E6-1DC96A44AAAE}" type="presOf" srcId="{47CED6DB-EE11-4223-BB61-CB28C499D949}" destId="{764DF2D4-10DD-4B79-B08F-CA4452044830}" srcOrd="1" destOrd="0" presId="urn:microsoft.com/office/officeart/2005/8/layout/orgChart1"/>
    <dgm:cxn modelId="{CD1387C8-A58D-46C9-8AE7-5BB2DC9D16C2}" type="presOf" srcId="{082800FA-B5A1-4914-94A2-A470940630BD}" destId="{F20B80FA-4ED2-4356-965C-1CA3FC12DB56}" srcOrd="1" destOrd="0" presId="urn:microsoft.com/office/officeart/2005/8/layout/orgChart1"/>
    <dgm:cxn modelId="{0944EC08-3F1B-42C9-823B-BF8A010FD840}" type="presOf" srcId="{4F7B5720-7532-48C1-8539-5CF1E879BA49}" destId="{6A00B50E-737B-4553-BD9F-0064E6BC788E}" srcOrd="0" destOrd="0" presId="urn:microsoft.com/office/officeart/2005/8/layout/orgChart1"/>
    <dgm:cxn modelId="{DF334998-C27C-4B59-BA6E-E3ADE66EEF41}" srcId="{21B4AB34-A372-4BB7-A25F-39F26837B203}" destId="{47CED6DB-EE11-4223-BB61-CB28C499D949}" srcOrd="3" destOrd="0" parTransId="{51A783C7-099B-4FF3-9B10-4E60D7E4A18E}" sibTransId="{9DDE8CA9-B5E9-4257-ADF9-F43102618FF5}"/>
    <dgm:cxn modelId="{149FA755-E8B8-4832-9156-970245535763}" type="presOf" srcId="{11B33CF5-4F67-45F4-AD55-C33DF5B1D29C}" destId="{577CFF65-8EF8-40EC-A4B6-590E089EE0E1}" srcOrd="0" destOrd="0" presId="urn:microsoft.com/office/officeart/2005/8/layout/orgChart1"/>
    <dgm:cxn modelId="{965BF543-3849-4165-B340-7AE58AC93EEE}" type="presOf" srcId="{DB59CD0B-8924-4BB3-9C90-F22324B66898}" destId="{0E9D6F43-0E12-4FB5-8AEA-5FEA2F15B974}" srcOrd="0" destOrd="0" presId="urn:microsoft.com/office/officeart/2005/8/layout/orgChart1"/>
    <dgm:cxn modelId="{A9741FE3-B38A-433F-A032-DA815357A004}" type="presOf" srcId="{A575C72C-7D72-49D0-B671-FCC3B8DEA78B}" destId="{E06FE6A8-C422-43D5-9AD5-9D103F5A8CE9}" srcOrd="0" destOrd="0" presId="urn:microsoft.com/office/officeart/2005/8/layout/orgChart1"/>
    <dgm:cxn modelId="{D9B4E19C-049E-4546-937B-2FA89E503C0C}" type="presOf" srcId="{ED99689F-38E9-4A27-AC59-7F8860F3821A}" destId="{97BB85DD-6DC8-4097-A1B7-84F7EE74C7D6}" srcOrd="0" destOrd="0" presId="urn:microsoft.com/office/officeart/2005/8/layout/orgChart1"/>
    <dgm:cxn modelId="{395B27A2-6DBD-4033-A018-DC21331FAA36}" type="presOf" srcId="{66366099-53EC-4EC5-BD24-71442F606E22}" destId="{DAC29B21-9654-406C-84AB-B524FF564BF6}" srcOrd="0" destOrd="0" presId="urn:microsoft.com/office/officeart/2005/8/layout/orgChart1"/>
    <dgm:cxn modelId="{52D75438-487B-4545-8D67-D9A86C06BD9B}" type="presOf" srcId="{8BC4547C-8081-4E26-B90D-9A4156E167FF}" destId="{80975A27-BD18-43AD-B186-248D7E6573A2}" srcOrd="0" destOrd="0" presId="urn:microsoft.com/office/officeart/2005/8/layout/orgChart1"/>
    <dgm:cxn modelId="{44EF36D4-A338-4210-BC4E-5B99F8BA8FE7}" srcId="{9C221328-0DE0-4E02-BF0F-101685568F48}" destId="{21B4AB34-A372-4BB7-A25F-39F26837B203}" srcOrd="0" destOrd="0" parTransId="{B8612AC8-7927-402E-9217-89227B4D2463}" sibTransId="{6141C4CF-3A21-4D7B-BB43-D563038F3B34}"/>
    <dgm:cxn modelId="{165A65FC-2204-41FA-8628-1A1E3BFE59A2}" type="presOf" srcId="{66366099-53EC-4EC5-BD24-71442F606E22}" destId="{97A3F8CC-C393-4F51-AA51-4D5F4A3A7AA3}" srcOrd="1" destOrd="0" presId="urn:microsoft.com/office/officeart/2005/8/layout/orgChart1"/>
    <dgm:cxn modelId="{DBB78B08-9A8D-4EDA-B8C8-DF8935F7B6F0}" type="presOf" srcId="{9C221328-0DE0-4E02-BF0F-101685568F48}" destId="{58F69B9F-D3BE-46A4-A881-43092E2CEC3F}" srcOrd="0" destOrd="0" presId="urn:microsoft.com/office/officeart/2005/8/layout/orgChart1"/>
    <dgm:cxn modelId="{11A543C4-F32D-4626-8047-D278272E8B26}" type="presOf" srcId="{21B4AB34-A372-4BB7-A25F-39F26837B203}" destId="{D608D7E8-6D78-4455-AA90-C828AE07613F}" srcOrd="0" destOrd="0" presId="urn:microsoft.com/office/officeart/2005/8/layout/orgChart1"/>
    <dgm:cxn modelId="{053253D3-4F7C-4BF6-88FA-F01F01F8AF0E}" type="presOf" srcId="{82122611-C4B2-4E9B-ABA3-FD2463ACC8C0}" destId="{F783FFFB-6D77-4DCE-AD6D-6D73C7199A7D}" srcOrd="0" destOrd="0" presId="urn:microsoft.com/office/officeart/2005/8/layout/orgChart1"/>
    <dgm:cxn modelId="{A90E409A-FC9E-4017-BCDE-2F88BCC3118E}" type="presOf" srcId="{711BAB23-017C-48D0-B382-AB717FB09F5F}" destId="{C0AEE361-069D-4EE5-98D3-CE2DE933CEAF}" srcOrd="0" destOrd="0" presId="urn:microsoft.com/office/officeart/2005/8/layout/orgChart1"/>
    <dgm:cxn modelId="{31B3968D-8FD9-4F4D-8B74-3D15FC65EAB2}" type="presOf" srcId="{22B93761-3E68-4212-A424-1EC0679B8B44}" destId="{6AD0E2C7-A356-4866-82A4-7D1FBBB82FAE}" srcOrd="0" destOrd="0" presId="urn:microsoft.com/office/officeart/2005/8/layout/orgChart1"/>
    <dgm:cxn modelId="{64F273EB-3100-48EF-947F-AEECC284D090}" type="presOf" srcId="{082800FA-B5A1-4914-94A2-A470940630BD}" destId="{90B54441-FC08-4694-B3C2-C0C5FBF19DC4}" srcOrd="0" destOrd="0" presId="urn:microsoft.com/office/officeart/2005/8/layout/orgChart1"/>
    <dgm:cxn modelId="{CB98D795-3F47-4412-9FE3-0577BCF777C5}" type="presOf" srcId="{8917D1A6-9F72-47D5-96DB-09CD62E8C087}" destId="{A7011F82-D8D9-4010-A1CD-10FC9916EF39}" srcOrd="0" destOrd="0" presId="urn:microsoft.com/office/officeart/2005/8/layout/orgChart1"/>
    <dgm:cxn modelId="{9F2F0A13-909F-42CB-8331-9B2697264AF7}" type="presOf" srcId="{47CED6DB-EE11-4223-BB61-CB28C499D949}" destId="{F85C5900-4CFB-4B48-8173-3BB7B13667ED}" srcOrd="0" destOrd="0" presId="urn:microsoft.com/office/officeart/2005/8/layout/orgChart1"/>
    <dgm:cxn modelId="{38CBFD34-7155-43A7-A053-6FDACB641275}" srcId="{21B4AB34-A372-4BB7-A25F-39F26837B203}" destId="{711BAB23-017C-48D0-B382-AB717FB09F5F}" srcOrd="0" destOrd="0" parTransId="{11B33CF5-4F67-45F4-AD55-C33DF5B1D29C}" sibTransId="{0EC00BAC-3928-4E77-8B5C-1E25A63614AC}"/>
    <dgm:cxn modelId="{B0FB5E3C-90D6-4EE3-BB5A-7877E4A8B330}" srcId="{711BAB23-017C-48D0-B382-AB717FB09F5F}" destId="{082800FA-B5A1-4914-94A2-A470940630BD}" srcOrd="0" destOrd="0" parTransId="{B5511998-191A-415D-B7C8-43D0BE2C58B5}" sibTransId="{8F6A6ED6-352A-4876-8E92-25B9E311136C}"/>
    <dgm:cxn modelId="{AAD2F826-6FD2-4BDC-BF1E-B473A22EA97E}" srcId="{47CED6DB-EE11-4223-BB61-CB28C499D949}" destId="{DB59CD0B-8924-4BB3-9C90-F22324B66898}" srcOrd="0" destOrd="0" parTransId="{C142B335-82E1-4310-B090-215BBA2460A5}" sibTransId="{CB96DA0D-DED7-4B40-8A58-E8B84F4F6557}"/>
    <dgm:cxn modelId="{83D40A02-19A8-4B59-B264-55BE360CB7DE}" srcId="{21B4AB34-A372-4BB7-A25F-39F26837B203}" destId="{22B93761-3E68-4212-A424-1EC0679B8B44}" srcOrd="2" destOrd="0" parTransId="{A81A3229-4643-418F-89F8-1CA6827CF33F}" sibTransId="{40D4D971-A9D7-46BC-AF0F-D3295E22ED63}"/>
    <dgm:cxn modelId="{43020F32-AC12-4D28-91BB-170CBFF33BD9}" type="presOf" srcId="{DB59CD0B-8924-4BB3-9C90-F22324B66898}" destId="{D07ABD02-20E4-4E73-BE58-9B54774A68FD}" srcOrd="1" destOrd="0" presId="urn:microsoft.com/office/officeart/2005/8/layout/orgChart1"/>
    <dgm:cxn modelId="{3F987D40-B535-4AB0-840D-952A9941B98B}" type="presOf" srcId="{A81A3229-4643-418F-89F8-1CA6827CF33F}" destId="{7F86C885-F57B-4C94-801C-2DC877CD19E5}" srcOrd="0" destOrd="0" presId="urn:microsoft.com/office/officeart/2005/8/layout/orgChart1"/>
    <dgm:cxn modelId="{EBB10482-9162-4D37-8515-5DD6913C5381}" type="presParOf" srcId="{58F69B9F-D3BE-46A4-A881-43092E2CEC3F}" destId="{BA5E69AC-44E0-4D57-B062-792E5CDEE97D}" srcOrd="0" destOrd="0" presId="urn:microsoft.com/office/officeart/2005/8/layout/orgChart1"/>
    <dgm:cxn modelId="{E8BC09AD-D245-4A63-95F7-130B2CE45B8F}" type="presParOf" srcId="{BA5E69AC-44E0-4D57-B062-792E5CDEE97D}" destId="{375E3778-4C8A-4604-A976-6A36EFF3B0F3}" srcOrd="0" destOrd="0" presId="urn:microsoft.com/office/officeart/2005/8/layout/orgChart1"/>
    <dgm:cxn modelId="{0D27EC60-372E-429E-8B7B-E40A4971A9F6}" type="presParOf" srcId="{375E3778-4C8A-4604-A976-6A36EFF3B0F3}" destId="{D608D7E8-6D78-4455-AA90-C828AE07613F}" srcOrd="0" destOrd="0" presId="urn:microsoft.com/office/officeart/2005/8/layout/orgChart1"/>
    <dgm:cxn modelId="{848EE6CE-BD83-4DC0-A7FB-0DA238602BF0}" type="presParOf" srcId="{375E3778-4C8A-4604-A976-6A36EFF3B0F3}" destId="{E610F7EB-A9F7-4DE0-A766-B3B8BF61AE38}" srcOrd="1" destOrd="0" presId="urn:microsoft.com/office/officeart/2005/8/layout/orgChart1"/>
    <dgm:cxn modelId="{44628B18-2FE9-4F50-BB8A-1056300CFF67}" type="presParOf" srcId="{BA5E69AC-44E0-4D57-B062-792E5CDEE97D}" destId="{4B48D7C6-DB52-4D8C-8CB1-588DD56A54FC}" srcOrd="1" destOrd="0" presId="urn:microsoft.com/office/officeart/2005/8/layout/orgChart1"/>
    <dgm:cxn modelId="{1F4877F5-8475-4EA3-AD03-EE7ED3D90D22}" type="presParOf" srcId="{4B48D7C6-DB52-4D8C-8CB1-588DD56A54FC}" destId="{577CFF65-8EF8-40EC-A4B6-590E089EE0E1}" srcOrd="0" destOrd="0" presId="urn:microsoft.com/office/officeart/2005/8/layout/orgChart1"/>
    <dgm:cxn modelId="{FB0F86A4-8144-490F-91DD-60DBF95F696F}" type="presParOf" srcId="{4B48D7C6-DB52-4D8C-8CB1-588DD56A54FC}" destId="{DDE2B470-84BB-4152-A896-00D71032D12B}" srcOrd="1" destOrd="0" presId="urn:microsoft.com/office/officeart/2005/8/layout/orgChart1"/>
    <dgm:cxn modelId="{3DE98A94-651B-48F7-B279-744589B4FDF9}" type="presParOf" srcId="{DDE2B470-84BB-4152-A896-00D71032D12B}" destId="{D9C73810-B72B-43B9-A690-05C72B865467}" srcOrd="0" destOrd="0" presId="urn:microsoft.com/office/officeart/2005/8/layout/orgChart1"/>
    <dgm:cxn modelId="{36B2FC70-5A10-4053-BC2D-7B9203211F7E}" type="presParOf" srcId="{D9C73810-B72B-43B9-A690-05C72B865467}" destId="{C0AEE361-069D-4EE5-98D3-CE2DE933CEAF}" srcOrd="0" destOrd="0" presId="urn:microsoft.com/office/officeart/2005/8/layout/orgChart1"/>
    <dgm:cxn modelId="{7E6C18AB-332C-468D-963E-142EAE41BEA9}" type="presParOf" srcId="{D9C73810-B72B-43B9-A690-05C72B865467}" destId="{81FB972C-AE9F-413A-B387-269DBAA2DB96}" srcOrd="1" destOrd="0" presId="urn:microsoft.com/office/officeart/2005/8/layout/orgChart1"/>
    <dgm:cxn modelId="{EA1C5F98-0365-48D5-856A-45AE4692DA4B}" type="presParOf" srcId="{DDE2B470-84BB-4152-A896-00D71032D12B}" destId="{DB21421F-E103-427E-8A42-8F4015C4E196}" srcOrd="1" destOrd="0" presId="urn:microsoft.com/office/officeart/2005/8/layout/orgChart1"/>
    <dgm:cxn modelId="{317FB881-CA5E-4C68-953C-B38796439ED6}" type="presParOf" srcId="{DB21421F-E103-427E-8A42-8F4015C4E196}" destId="{08BF6CB7-AEC9-4CEE-88F5-68842899113D}" srcOrd="0" destOrd="0" presId="urn:microsoft.com/office/officeart/2005/8/layout/orgChart1"/>
    <dgm:cxn modelId="{BC402803-E9A0-4953-A582-DCC3135020E4}" type="presParOf" srcId="{DB21421F-E103-427E-8A42-8F4015C4E196}" destId="{DFC3B803-87BE-49AB-8AC1-BDF10578C709}" srcOrd="1" destOrd="0" presId="urn:microsoft.com/office/officeart/2005/8/layout/orgChart1"/>
    <dgm:cxn modelId="{7D498535-CC98-423C-8BE5-5F0705AEE9FE}" type="presParOf" srcId="{DFC3B803-87BE-49AB-8AC1-BDF10578C709}" destId="{D6F116CF-B865-4DB1-96A0-E8ECEA5A9A5A}" srcOrd="0" destOrd="0" presId="urn:microsoft.com/office/officeart/2005/8/layout/orgChart1"/>
    <dgm:cxn modelId="{8A5F52B9-B562-4D27-9B92-F7C15E1D9DD7}" type="presParOf" srcId="{D6F116CF-B865-4DB1-96A0-E8ECEA5A9A5A}" destId="{90B54441-FC08-4694-B3C2-C0C5FBF19DC4}" srcOrd="0" destOrd="0" presId="urn:microsoft.com/office/officeart/2005/8/layout/orgChart1"/>
    <dgm:cxn modelId="{EB11E437-9973-48D4-9760-CF5976B9EE78}" type="presParOf" srcId="{D6F116CF-B865-4DB1-96A0-E8ECEA5A9A5A}" destId="{F20B80FA-4ED2-4356-965C-1CA3FC12DB56}" srcOrd="1" destOrd="0" presId="urn:microsoft.com/office/officeart/2005/8/layout/orgChart1"/>
    <dgm:cxn modelId="{1900AE25-6FED-4EA6-BD4B-52AF1E24BE59}" type="presParOf" srcId="{DFC3B803-87BE-49AB-8AC1-BDF10578C709}" destId="{4227666B-1A4B-4E42-9DC0-2FE91D216030}" srcOrd="1" destOrd="0" presId="urn:microsoft.com/office/officeart/2005/8/layout/orgChart1"/>
    <dgm:cxn modelId="{F3C618AA-5D6F-4D98-84F7-5237F0BBF45E}" type="presParOf" srcId="{DFC3B803-87BE-49AB-8AC1-BDF10578C709}" destId="{9D7D3720-9416-456D-AED4-DC5998DFB1C6}" srcOrd="2" destOrd="0" presId="urn:microsoft.com/office/officeart/2005/8/layout/orgChart1"/>
    <dgm:cxn modelId="{7CB70EC2-D44A-4F91-B2A4-730863D32D3D}" type="presParOf" srcId="{DDE2B470-84BB-4152-A896-00D71032D12B}" destId="{6A4ABCE0-F8A3-44BE-A478-9F4F4920A398}" srcOrd="2" destOrd="0" presId="urn:microsoft.com/office/officeart/2005/8/layout/orgChart1"/>
    <dgm:cxn modelId="{2580376C-0342-463E-B52F-7F9E61DE3D75}" type="presParOf" srcId="{4B48D7C6-DB52-4D8C-8CB1-588DD56A54FC}" destId="{C5F7DE06-3EAB-4B70-9CF9-23FDA689476A}" srcOrd="2" destOrd="0" presId="urn:microsoft.com/office/officeart/2005/8/layout/orgChart1"/>
    <dgm:cxn modelId="{BD61DFC7-CD64-4F1C-9783-E7820954A56C}" type="presParOf" srcId="{4B48D7C6-DB52-4D8C-8CB1-588DD56A54FC}" destId="{AA8394A2-D689-40E8-BBF2-7BED650FDBEA}" srcOrd="3" destOrd="0" presId="urn:microsoft.com/office/officeart/2005/8/layout/orgChart1"/>
    <dgm:cxn modelId="{DE174788-761E-4D47-9F88-6F67EF5C9659}" type="presParOf" srcId="{AA8394A2-D689-40E8-BBF2-7BED650FDBEA}" destId="{C89EF245-4339-43E8-8585-63B83F979231}" srcOrd="0" destOrd="0" presId="urn:microsoft.com/office/officeart/2005/8/layout/orgChart1"/>
    <dgm:cxn modelId="{9F02221C-880B-4864-9C21-E5CAB804879B}" type="presParOf" srcId="{C89EF245-4339-43E8-8585-63B83F979231}" destId="{DAC29B21-9654-406C-84AB-B524FF564BF6}" srcOrd="0" destOrd="0" presId="urn:microsoft.com/office/officeart/2005/8/layout/orgChart1"/>
    <dgm:cxn modelId="{13E47AA9-C018-4805-BB60-BD4C451EC247}" type="presParOf" srcId="{C89EF245-4339-43E8-8585-63B83F979231}" destId="{97A3F8CC-C393-4F51-AA51-4D5F4A3A7AA3}" srcOrd="1" destOrd="0" presId="urn:microsoft.com/office/officeart/2005/8/layout/orgChart1"/>
    <dgm:cxn modelId="{064C4BB1-9D67-4001-9818-0EADA3373A66}" type="presParOf" srcId="{AA8394A2-D689-40E8-BBF2-7BED650FDBEA}" destId="{CBBC8AAB-A769-4665-A160-CCEAC2F2052A}" srcOrd="1" destOrd="0" presId="urn:microsoft.com/office/officeart/2005/8/layout/orgChart1"/>
    <dgm:cxn modelId="{28361C08-ED92-4438-9CB2-C84685425BFC}" type="presParOf" srcId="{CBBC8AAB-A769-4665-A160-CCEAC2F2052A}" destId="{F783FFFB-6D77-4DCE-AD6D-6D73C7199A7D}" srcOrd="0" destOrd="0" presId="urn:microsoft.com/office/officeart/2005/8/layout/orgChart1"/>
    <dgm:cxn modelId="{8BDC9841-BBFD-43E2-BFC0-E8835D6604F6}" type="presParOf" srcId="{CBBC8AAB-A769-4665-A160-CCEAC2F2052A}" destId="{3CABAB84-5376-4877-AF62-9BE3333B685C}" srcOrd="1" destOrd="0" presId="urn:microsoft.com/office/officeart/2005/8/layout/orgChart1"/>
    <dgm:cxn modelId="{EBF21DDF-3D3D-42D7-B34B-7A8F9F476930}" type="presParOf" srcId="{3CABAB84-5376-4877-AF62-9BE3333B685C}" destId="{4284714F-74DA-435E-9DE5-30F455A95400}" srcOrd="0" destOrd="0" presId="urn:microsoft.com/office/officeart/2005/8/layout/orgChart1"/>
    <dgm:cxn modelId="{83FB9FF4-0A34-42F7-8FA5-A88F20E09154}" type="presParOf" srcId="{4284714F-74DA-435E-9DE5-30F455A95400}" destId="{97BB85DD-6DC8-4097-A1B7-84F7EE74C7D6}" srcOrd="0" destOrd="0" presId="urn:microsoft.com/office/officeart/2005/8/layout/orgChart1"/>
    <dgm:cxn modelId="{AB2E66A1-91D5-4466-BDF7-C3E39FD6020D}" type="presParOf" srcId="{4284714F-74DA-435E-9DE5-30F455A95400}" destId="{84D99F74-DCAE-405A-82E7-9CF87D9ABAC2}" srcOrd="1" destOrd="0" presId="urn:microsoft.com/office/officeart/2005/8/layout/orgChart1"/>
    <dgm:cxn modelId="{5B3B1606-18AE-4B96-BE04-E5FB91AF1FB9}" type="presParOf" srcId="{3CABAB84-5376-4877-AF62-9BE3333B685C}" destId="{DFF171FF-69DD-4018-BFE0-D562A5AF8C30}" srcOrd="1" destOrd="0" presId="urn:microsoft.com/office/officeart/2005/8/layout/orgChart1"/>
    <dgm:cxn modelId="{38A30FFC-7E19-43BC-888B-A7743485FC7C}" type="presParOf" srcId="{3CABAB84-5376-4877-AF62-9BE3333B685C}" destId="{E414FF5A-45B0-4DC0-BB7B-E5061CD33C8C}" srcOrd="2" destOrd="0" presId="urn:microsoft.com/office/officeart/2005/8/layout/orgChart1"/>
    <dgm:cxn modelId="{354E704A-6BE9-4C5D-8D07-4E8B93600929}" type="presParOf" srcId="{AA8394A2-D689-40E8-BBF2-7BED650FDBEA}" destId="{340BE619-4167-4500-A46B-ADA5155B1FC7}" srcOrd="2" destOrd="0" presId="urn:microsoft.com/office/officeart/2005/8/layout/orgChart1"/>
    <dgm:cxn modelId="{0C07B1BA-70B3-44D7-9B4B-3BDAAC2D8CD6}" type="presParOf" srcId="{4B48D7C6-DB52-4D8C-8CB1-588DD56A54FC}" destId="{7F86C885-F57B-4C94-801C-2DC877CD19E5}" srcOrd="4" destOrd="0" presId="urn:microsoft.com/office/officeart/2005/8/layout/orgChart1"/>
    <dgm:cxn modelId="{8C500C45-E02D-4EA1-99D8-A4465EEBE3BD}" type="presParOf" srcId="{4B48D7C6-DB52-4D8C-8CB1-588DD56A54FC}" destId="{FA3BD378-DC6F-45A9-A1B5-DEB4E558FED2}" srcOrd="5" destOrd="0" presId="urn:microsoft.com/office/officeart/2005/8/layout/orgChart1"/>
    <dgm:cxn modelId="{B558A73E-9587-4007-B7B4-207CEE45EA70}" type="presParOf" srcId="{FA3BD378-DC6F-45A9-A1B5-DEB4E558FED2}" destId="{D623743A-60B7-4692-BA32-C9B914AA8849}" srcOrd="0" destOrd="0" presId="urn:microsoft.com/office/officeart/2005/8/layout/orgChart1"/>
    <dgm:cxn modelId="{E3744E1F-9D76-4938-A4BA-0808138AEB16}" type="presParOf" srcId="{D623743A-60B7-4692-BA32-C9B914AA8849}" destId="{6AD0E2C7-A356-4866-82A4-7D1FBBB82FAE}" srcOrd="0" destOrd="0" presId="urn:microsoft.com/office/officeart/2005/8/layout/orgChart1"/>
    <dgm:cxn modelId="{5F95C0D4-BB4A-4E7C-B1D3-AE6A4F61592F}" type="presParOf" srcId="{D623743A-60B7-4692-BA32-C9B914AA8849}" destId="{E672F7B2-728E-43B9-B90E-E56681D8B47E}" srcOrd="1" destOrd="0" presId="urn:microsoft.com/office/officeart/2005/8/layout/orgChart1"/>
    <dgm:cxn modelId="{EEB47972-4600-430E-9359-8C3B28EC5169}" type="presParOf" srcId="{FA3BD378-DC6F-45A9-A1B5-DEB4E558FED2}" destId="{8D2BBE29-3B3F-470F-AFD8-A21FDD3E6ECD}" srcOrd="1" destOrd="0" presId="urn:microsoft.com/office/officeart/2005/8/layout/orgChart1"/>
    <dgm:cxn modelId="{7FC9A74E-DA54-4B1F-898E-193CF19EC6FC}" type="presParOf" srcId="{8D2BBE29-3B3F-470F-AFD8-A21FDD3E6ECD}" destId="{A7011F82-D8D9-4010-A1CD-10FC9916EF39}" srcOrd="0" destOrd="0" presId="urn:microsoft.com/office/officeart/2005/8/layout/orgChart1"/>
    <dgm:cxn modelId="{190089CC-DBC4-4611-99FC-6FF2D6911706}" type="presParOf" srcId="{8D2BBE29-3B3F-470F-AFD8-A21FDD3E6ECD}" destId="{8BAFB029-15D8-4AFA-A5D5-FB521931D491}" srcOrd="1" destOrd="0" presId="urn:microsoft.com/office/officeart/2005/8/layout/orgChart1"/>
    <dgm:cxn modelId="{E186AC50-9A56-42C4-8166-2ABA9482A5D1}" type="presParOf" srcId="{8BAFB029-15D8-4AFA-A5D5-FB521931D491}" destId="{35AD6DEC-70E3-4405-BD23-E959FB3EA9CD}" srcOrd="0" destOrd="0" presId="urn:microsoft.com/office/officeart/2005/8/layout/orgChart1"/>
    <dgm:cxn modelId="{FE01111B-4264-4B9B-9110-FFE0E854294C}" type="presParOf" srcId="{35AD6DEC-70E3-4405-BD23-E959FB3EA9CD}" destId="{6A00B50E-737B-4553-BD9F-0064E6BC788E}" srcOrd="0" destOrd="0" presId="urn:microsoft.com/office/officeart/2005/8/layout/orgChart1"/>
    <dgm:cxn modelId="{83CCD712-CB3F-4948-8162-4B8CEF2F8BBC}" type="presParOf" srcId="{35AD6DEC-70E3-4405-BD23-E959FB3EA9CD}" destId="{CE1794A1-C4E8-4422-9A80-77947FC580D0}" srcOrd="1" destOrd="0" presId="urn:microsoft.com/office/officeart/2005/8/layout/orgChart1"/>
    <dgm:cxn modelId="{205EE2D2-86D2-4A66-8EE7-4E8B3C231B74}" type="presParOf" srcId="{8BAFB029-15D8-4AFA-A5D5-FB521931D491}" destId="{748ADBF8-702E-4F9E-8144-B6245F2999B6}" srcOrd="1" destOrd="0" presId="urn:microsoft.com/office/officeart/2005/8/layout/orgChart1"/>
    <dgm:cxn modelId="{6477879F-2A0D-4D64-BFAC-269C0F0221EE}" type="presParOf" srcId="{8BAFB029-15D8-4AFA-A5D5-FB521931D491}" destId="{82DD0076-D662-4067-9EE7-8782EFBC8F93}" srcOrd="2" destOrd="0" presId="urn:microsoft.com/office/officeart/2005/8/layout/orgChart1"/>
    <dgm:cxn modelId="{E6B6CA7A-A992-4152-9D87-34D286758561}" type="presParOf" srcId="{FA3BD378-DC6F-45A9-A1B5-DEB4E558FED2}" destId="{19575E4F-BEBF-4454-958F-F436DD5DD618}" srcOrd="2" destOrd="0" presId="urn:microsoft.com/office/officeart/2005/8/layout/orgChart1"/>
    <dgm:cxn modelId="{6B2FF01C-FB3A-4EDB-B646-54A1CA818B23}" type="presParOf" srcId="{4B48D7C6-DB52-4D8C-8CB1-588DD56A54FC}" destId="{D76D90B3-2083-4BBB-B15F-5B8EBC9571BB}" srcOrd="6" destOrd="0" presId="urn:microsoft.com/office/officeart/2005/8/layout/orgChart1"/>
    <dgm:cxn modelId="{48F76FFC-C6CE-42DE-A40A-382C0AAD83AD}" type="presParOf" srcId="{4B48D7C6-DB52-4D8C-8CB1-588DD56A54FC}" destId="{4A115B7B-AED4-48E5-9ECD-FEC131B5FB01}" srcOrd="7" destOrd="0" presId="urn:microsoft.com/office/officeart/2005/8/layout/orgChart1"/>
    <dgm:cxn modelId="{775F5D6C-FC71-4D08-97CB-7BCA140F6BA1}" type="presParOf" srcId="{4A115B7B-AED4-48E5-9ECD-FEC131B5FB01}" destId="{8DD2E9EB-B49B-4F45-ABE7-B1D4EC72D7B0}" srcOrd="0" destOrd="0" presId="urn:microsoft.com/office/officeart/2005/8/layout/orgChart1"/>
    <dgm:cxn modelId="{7BD857D1-CACE-4818-A3C7-9FE336BEEB10}" type="presParOf" srcId="{8DD2E9EB-B49B-4F45-ABE7-B1D4EC72D7B0}" destId="{F85C5900-4CFB-4B48-8173-3BB7B13667ED}" srcOrd="0" destOrd="0" presId="urn:microsoft.com/office/officeart/2005/8/layout/orgChart1"/>
    <dgm:cxn modelId="{22E5B111-ABE0-413B-ACF6-7810807A3D0F}" type="presParOf" srcId="{8DD2E9EB-B49B-4F45-ABE7-B1D4EC72D7B0}" destId="{764DF2D4-10DD-4B79-B08F-CA4452044830}" srcOrd="1" destOrd="0" presId="urn:microsoft.com/office/officeart/2005/8/layout/orgChart1"/>
    <dgm:cxn modelId="{09BD8CC6-FEB2-4028-AA8C-A7CE2EC5B35A}" type="presParOf" srcId="{4A115B7B-AED4-48E5-9ECD-FEC131B5FB01}" destId="{4046849E-C053-47C1-BF43-DB7907320D2E}" srcOrd="1" destOrd="0" presId="urn:microsoft.com/office/officeart/2005/8/layout/orgChart1"/>
    <dgm:cxn modelId="{D27D19FF-1BC5-4145-908D-B4A7EED8F1E3}" type="presParOf" srcId="{4046849E-C053-47C1-BF43-DB7907320D2E}" destId="{EF0DDF13-AF62-4797-8A26-F83B741BD096}" srcOrd="0" destOrd="0" presId="urn:microsoft.com/office/officeart/2005/8/layout/orgChart1"/>
    <dgm:cxn modelId="{285F39E2-7132-45B1-87F4-56A93F07C94D}" type="presParOf" srcId="{4046849E-C053-47C1-BF43-DB7907320D2E}" destId="{E1B53AD5-F6E3-4BAE-8410-1B3920053687}" srcOrd="1" destOrd="0" presId="urn:microsoft.com/office/officeart/2005/8/layout/orgChart1"/>
    <dgm:cxn modelId="{0913FA72-384D-4E83-841B-CA1E2D4C307D}" type="presParOf" srcId="{E1B53AD5-F6E3-4BAE-8410-1B3920053687}" destId="{B43CDAA1-0B2E-45E4-8A30-B02224C345EF}" srcOrd="0" destOrd="0" presId="urn:microsoft.com/office/officeart/2005/8/layout/orgChart1"/>
    <dgm:cxn modelId="{DEEE910D-B8C3-434F-9F25-BD7CF317D6FA}" type="presParOf" srcId="{B43CDAA1-0B2E-45E4-8A30-B02224C345EF}" destId="{0E9D6F43-0E12-4FB5-8AEA-5FEA2F15B974}" srcOrd="0" destOrd="0" presId="urn:microsoft.com/office/officeart/2005/8/layout/orgChart1"/>
    <dgm:cxn modelId="{CDC37252-D6ED-4EDF-B8D8-9A36EEFC3FD3}" type="presParOf" srcId="{B43CDAA1-0B2E-45E4-8A30-B02224C345EF}" destId="{D07ABD02-20E4-4E73-BE58-9B54774A68FD}" srcOrd="1" destOrd="0" presId="urn:microsoft.com/office/officeart/2005/8/layout/orgChart1"/>
    <dgm:cxn modelId="{5C40F6B9-E507-490F-9D89-4CA7547C974A}" type="presParOf" srcId="{E1B53AD5-F6E3-4BAE-8410-1B3920053687}" destId="{69629684-5809-4DE8-BD30-A4FE8D7E6087}" srcOrd="1" destOrd="0" presId="urn:microsoft.com/office/officeart/2005/8/layout/orgChart1"/>
    <dgm:cxn modelId="{91311B9C-D721-462B-A832-C58468906166}" type="presParOf" srcId="{E1B53AD5-F6E3-4BAE-8410-1B3920053687}" destId="{AC44816F-0683-4200-9159-D0C937C28697}" srcOrd="2" destOrd="0" presId="urn:microsoft.com/office/officeart/2005/8/layout/orgChart1"/>
    <dgm:cxn modelId="{3A3AC555-1FC7-40E4-8722-E7DA61BA716E}" type="presParOf" srcId="{4A115B7B-AED4-48E5-9ECD-FEC131B5FB01}" destId="{28FF6685-8D0E-460C-8AFC-CD5673E699AE}" srcOrd="2" destOrd="0" presId="urn:microsoft.com/office/officeart/2005/8/layout/orgChart1"/>
    <dgm:cxn modelId="{9C5AFA48-3FB8-4E1A-BE0F-C75BE1AD36C9}" type="presParOf" srcId="{4B48D7C6-DB52-4D8C-8CB1-588DD56A54FC}" destId="{80975A27-BD18-43AD-B186-248D7E6573A2}" srcOrd="8" destOrd="0" presId="urn:microsoft.com/office/officeart/2005/8/layout/orgChart1"/>
    <dgm:cxn modelId="{00EC2503-2A9F-419D-8155-210AC6310EEA}" type="presParOf" srcId="{4B48D7C6-DB52-4D8C-8CB1-588DD56A54FC}" destId="{E672980E-7ACE-4CE7-BEE0-5AA6B5374147}" srcOrd="9" destOrd="0" presId="urn:microsoft.com/office/officeart/2005/8/layout/orgChart1"/>
    <dgm:cxn modelId="{28FA6004-B69A-4D34-981F-35A507817270}" type="presParOf" srcId="{E672980E-7ACE-4CE7-BEE0-5AA6B5374147}" destId="{BC786D51-5349-4FE0-8C0F-EDE495015319}" srcOrd="0" destOrd="0" presId="urn:microsoft.com/office/officeart/2005/8/layout/orgChart1"/>
    <dgm:cxn modelId="{048E28E7-4FE7-4614-88C4-0B209B79BC19}" type="presParOf" srcId="{BC786D51-5349-4FE0-8C0F-EDE495015319}" destId="{353A7220-5423-4BDF-A52C-F42723BB0FD8}" srcOrd="0" destOrd="0" presId="urn:microsoft.com/office/officeart/2005/8/layout/orgChart1"/>
    <dgm:cxn modelId="{62AD1DAF-2E69-497D-9C37-4AF8C2935226}" type="presParOf" srcId="{BC786D51-5349-4FE0-8C0F-EDE495015319}" destId="{E271963E-A537-4DF1-9A7D-1550DD67205F}" srcOrd="1" destOrd="0" presId="urn:microsoft.com/office/officeart/2005/8/layout/orgChart1"/>
    <dgm:cxn modelId="{F613107A-4314-485B-9442-D5191B34CA99}" type="presParOf" srcId="{E672980E-7ACE-4CE7-BEE0-5AA6B5374147}" destId="{1ACE7DAB-B3D8-4C11-963A-79DD04C6A75B}" srcOrd="1" destOrd="0" presId="urn:microsoft.com/office/officeart/2005/8/layout/orgChart1"/>
    <dgm:cxn modelId="{FC933E77-8C90-4225-9476-AAC5106E7DA4}" type="presParOf" srcId="{1ACE7DAB-B3D8-4C11-963A-79DD04C6A75B}" destId="{17EE2EAD-13F4-4D81-9009-303B088ACBCC}" srcOrd="0" destOrd="0" presId="urn:microsoft.com/office/officeart/2005/8/layout/orgChart1"/>
    <dgm:cxn modelId="{24CC984A-3FD7-4A9A-B01E-5B6A4DDE8AE7}" type="presParOf" srcId="{1ACE7DAB-B3D8-4C11-963A-79DD04C6A75B}" destId="{98E833C9-AA3E-41A7-91DF-4C0FD2BFA8C3}" srcOrd="1" destOrd="0" presId="urn:microsoft.com/office/officeart/2005/8/layout/orgChart1"/>
    <dgm:cxn modelId="{4217EEC2-29D5-4BAC-B3F6-C8EE0A9EE94E}" type="presParOf" srcId="{98E833C9-AA3E-41A7-91DF-4C0FD2BFA8C3}" destId="{C9471243-0DFA-483B-B6BD-AE13F1B6AFDA}" srcOrd="0" destOrd="0" presId="urn:microsoft.com/office/officeart/2005/8/layout/orgChart1"/>
    <dgm:cxn modelId="{C361E130-3B6D-481E-90A6-518B8F2F2E50}" type="presParOf" srcId="{C9471243-0DFA-483B-B6BD-AE13F1B6AFDA}" destId="{E06FE6A8-C422-43D5-9AD5-9D103F5A8CE9}" srcOrd="0" destOrd="0" presId="urn:microsoft.com/office/officeart/2005/8/layout/orgChart1"/>
    <dgm:cxn modelId="{FD725EEF-01CE-47DE-AC5D-E623DFF21410}" type="presParOf" srcId="{C9471243-0DFA-483B-B6BD-AE13F1B6AFDA}" destId="{00CC9FEB-0362-4DF0-ADC3-BFF7B9101993}" srcOrd="1" destOrd="0" presId="urn:microsoft.com/office/officeart/2005/8/layout/orgChart1"/>
    <dgm:cxn modelId="{2E72AF70-F945-4173-A915-817B42A57423}" type="presParOf" srcId="{98E833C9-AA3E-41A7-91DF-4C0FD2BFA8C3}" destId="{315AB7FC-996C-405C-8A8D-D9E4550194CC}" srcOrd="1" destOrd="0" presId="urn:microsoft.com/office/officeart/2005/8/layout/orgChart1"/>
    <dgm:cxn modelId="{B25F800F-E9FE-45EA-B56C-1A86F24597CB}" type="presParOf" srcId="{98E833C9-AA3E-41A7-91DF-4C0FD2BFA8C3}" destId="{95B28BF3-66ED-4602-B499-A1465EEFED75}" srcOrd="2" destOrd="0" presId="urn:microsoft.com/office/officeart/2005/8/layout/orgChart1"/>
    <dgm:cxn modelId="{D530C3ED-4B88-434E-BAE9-3BD758B21495}" type="presParOf" srcId="{E672980E-7ACE-4CE7-BEE0-5AA6B5374147}" destId="{73BA045F-729E-482B-97CC-C2C0D991E79F}" srcOrd="2" destOrd="0" presId="urn:microsoft.com/office/officeart/2005/8/layout/orgChart1"/>
    <dgm:cxn modelId="{0DAFB530-D6F0-4E00-AD2E-7BF9AC70053E}" type="presParOf" srcId="{BA5E69AC-44E0-4D57-B062-792E5CDEE97D}" destId="{F1E64D0C-9DD2-45F5-AF1E-D4A327BCF78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E2EAD-13F4-4D81-9009-303B088ACBCC}">
      <dsp:nvSpPr>
        <dsp:cNvPr id="0" name=""/>
        <dsp:cNvSpPr/>
      </dsp:nvSpPr>
      <dsp:spPr>
        <a:xfrm>
          <a:off x="7242571" y="3678868"/>
          <a:ext cx="219900" cy="674361"/>
        </a:xfrm>
        <a:custGeom>
          <a:avLst/>
          <a:gdLst/>
          <a:ahLst/>
          <a:cxnLst/>
          <a:rect l="0" t="0" r="0" b="0"/>
          <a:pathLst>
            <a:path>
              <a:moveTo>
                <a:pt x="0" y="0"/>
              </a:moveTo>
              <a:lnTo>
                <a:pt x="0" y="674361"/>
              </a:lnTo>
              <a:lnTo>
                <a:pt x="219900" y="674361"/>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0975A27-BD18-43AD-B186-248D7E6573A2}">
      <dsp:nvSpPr>
        <dsp:cNvPr id="0" name=""/>
        <dsp:cNvSpPr/>
      </dsp:nvSpPr>
      <dsp:spPr>
        <a:xfrm>
          <a:off x="4281245" y="2638006"/>
          <a:ext cx="3547726" cy="307860"/>
        </a:xfrm>
        <a:custGeom>
          <a:avLst/>
          <a:gdLst/>
          <a:ahLst/>
          <a:cxnLst/>
          <a:rect l="0" t="0" r="0" b="0"/>
          <a:pathLst>
            <a:path>
              <a:moveTo>
                <a:pt x="0" y="0"/>
              </a:moveTo>
              <a:lnTo>
                <a:pt x="0" y="153930"/>
              </a:lnTo>
              <a:lnTo>
                <a:pt x="3547726" y="153930"/>
              </a:lnTo>
              <a:lnTo>
                <a:pt x="3547726" y="30786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F0DDF13-AF62-4797-8A26-F83B741BD096}">
      <dsp:nvSpPr>
        <dsp:cNvPr id="0" name=""/>
        <dsp:cNvSpPr/>
      </dsp:nvSpPr>
      <dsp:spPr>
        <a:xfrm>
          <a:off x="5468707" y="3678868"/>
          <a:ext cx="219900" cy="674361"/>
        </a:xfrm>
        <a:custGeom>
          <a:avLst/>
          <a:gdLst/>
          <a:ahLst/>
          <a:cxnLst/>
          <a:rect l="0" t="0" r="0" b="0"/>
          <a:pathLst>
            <a:path>
              <a:moveTo>
                <a:pt x="0" y="0"/>
              </a:moveTo>
              <a:lnTo>
                <a:pt x="0" y="674361"/>
              </a:lnTo>
              <a:lnTo>
                <a:pt x="219900" y="674361"/>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76D90B3-2083-4BBB-B15F-5B8EBC9571BB}">
      <dsp:nvSpPr>
        <dsp:cNvPr id="0" name=""/>
        <dsp:cNvSpPr/>
      </dsp:nvSpPr>
      <dsp:spPr>
        <a:xfrm>
          <a:off x="4281245" y="2638006"/>
          <a:ext cx="1773863" cy="307860"/>
        </a:xfrm>
        <a:custGeom>
          <a:avLst/>
          <a:gdLst/>
          <a:ahLst/>
          <a:cxnLst/>
          <a:rect l="0" t="0" r="0" b="0"/>
          <a:pathLst>
            <a:path>
              <a:moveTo>
                <a:pt x="0" y="0"/>
              </a:moveTo>
              <a:lnTo>
                <a:pt x="0" y="153930"/>
              </a:lnTo>
              <a:lnTo>
                <a:pt x="1773863" y="153930"/>
              </a:lnTo>
              <a:lnTo>
                <a:pt x="1773863" y="30786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7011F82-D8D9-4010-A1CD-10FC9916EF39}">
      <dsp:nvSpPr>
        <dsp:cNvPr id="0" name=""/>
        <dsp:cNvSpPr/>
      </dsp:nvSpPr>
      <dsp:spPr>
        <a:xfrm>
          <a:off x="3694844" y="3678868"/>
          <a:ext cx="219900" cy="674361"/>
        </a:xfrm>
        <a:custGeom>
          <a:avLst/>
          <a:gdLst/>
          <a:ahLst/>
          <a:cxnLst/>
          <a:rect l="0" t="0" r="0" b="0"/>
          <a:pathLst>
            <a:path>
              <a:moveTo>
                <a:pt x="0" y="0"/>
              </a:moveTo>
              <a:lnTo>
                <a:pt x="0" y="674361"/>
              </a:lnTo>
              <a:lnTo>
                <a:pt x="219900" y="674361"/>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F86C885-F57B-4C94-801C-2DC877CD19E5}">
      <dsp:nvSpPr>
        <dsp:cNvPr id="0" name=""/>
        <dsp:cNvSpPr/>
      </dsp:nvSpPr>
      <dsp:spPr>
        <a:xfrm>
          <a:off x="4235525" y="2638006"/>
          <a:ext cx="91440" cy="307860"/>
        </a:xfrm>
        <a:custGeom>
          <a:avLst/>
          <a:gdLst/>
          <a:ahLst/>
          <a:cxnLst/>
          <a:rect l="0" t="0" r="0" b="0"/>
          <a:pathLst>
            <a:path>
              <a:moveTo>
                <a:pt x="45720" y="0"/>
              </a:moveTo>
              <a:lnTo>
                <a:pt x="45720" y="30786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783FFFB-6D77-4DCE-AD6D-6D73C7199A7D}">
      <dsp:nvSpPr>
        <dsp:cNvPr id="0" name=""/>
        <dsp:cNvSpPr/>
      </dsp:nvSpPr>
      <dsp:spPr>
        <a:xfrm>
          <a:off x="1920981" y="3678868"/>
          <a:ext cx="219900" cy="674361"/>
        </a:xfrm>
        <a:custGeom>
          <a:avLst/>
          <a:gdLst/>
          <a:ahLst/>
          <a:cxnLst/>
          <a:rect l="0" t="0" r="0" b="0"/>
          <a:pathLst>
            <a:path>
              <a:moveTo>
                <a:pt x="0" y="0"/>
              </a:moveTo>
              <a:lnTo>
                <a:pt x="0" y="674361"/>
              </a:lnTo>
              <a:lnTo>
                <a:pt x="219900" y="674361"/>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5F7DE06-3EAB-4B70-9CF9-23FDA689476A}">
      <dsp:nvSpPr>
        <dsp:cNvPr id="0" name=""/>
        <dsp:cNvSpPr/>
      </dsp:nvSpPr>
      <dsp:spPr>
        <a:xfrm>
          <a:off x="2507382" y="2638006"/>
          <a:ext cx="1773863" cy="307860"/>
        </a:xfrm>
        <a:custGeom>
          <a:avLst/>
          <a:gdLst/>
          <a:ahLst/>
          <a:cxnLst/>
          <a:rect l="0" t="0" r="0" b="0"/>
          <a:pathLst>
            <a:path>
              <a:moveTo>
                <a:pt x="1773863" y="0"/>
              </a:moveTo>
              <a:lnTo>
                <a:pt x="1773863" y="153930"/>
              </a:lnTo>
              <a:lnTo>
                <a:pt x="0" y="153930"/>
              </a:lnTo>
              <a:lnTo>
                <a:pt x="0" y="30786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8BF6CB7-AEC9-4CEE-88F5-68842899113D}">
      <dsp:nvSpPr>
        <dsp:cNvPr id="0" name=""/>
        <dsp:cNvSpPr/>
      </dsp:nvSpPr>
      <dsp:spPr>
        <a:xfrm>
          <a:off x="147118" y="3678868"/>
          <a:ext cx="219900" cy="674361"/>
        </a:xfrm>
        <a:custGeom>
          <a:avLst/>
          <a:gdLst/>
          <a:ahLst/>
          <a:cxnLst/>
          <a:rect l="0" t="0" r="0" b="0"/>
          <a:pathLst>
            <a:path>
              <a:moveTo>
                <a:pt x="0" y="0"/>
              </a:moveTo>
              <a:lnTo>
                <a:pt x="0" y="674361"/>
              </a:lnTo>
              <a:lnTo>
                <a:pt x="219900" y="674361"/>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77CFF65-8EF8-40EC-A4B6-590E089EE0E1}">
      <dsp:nvSpPr>
        <dsp:cNvPr id="0" name=""/>
        <dsp:cNvSpPr/>
      </dsp:nvSpPr>
      <dsp:spPr>
        <a:xfrm>
          <a:off x="733519" y="2638006"/>
          <a:ext cx="3547726" cy="307860"/>
        </a:xfrm>
        <a:custGeom>
          <a:avLst/>
          <a:gdLst/>
          <a:ahLst/>
          <a:cxnLst/>
          <a:rect l="0" t="0" r="0" b="0"/>
          <a:pathLst>
            <a:path>
              <a:moveTo>
                <a:pt x="3547726" y="0"/>
              </a:moveTo>
              <a:lnTo>
                <a:pt x="3547726" y="153930"/>
              </a:lnTo>
              <a:lnTo>
                <a:pt x="0" y="153930"/>
              </a:lnTo>
              <a:lnTo>
                <a:pt x="0" y="30786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608D7E8-6D78-4455-AA90-C828AE07613F}">
      <dsp:nvSpPr>
        <dsp:cNvPr id="0" name=""/>
        <dsp:cNvSpPr/>
      </dsp:nvSpPr>
      <dsp:spPr>
        <a:xfrm>
          <a:off x="3548244" y="1905005"/>
          <a:ext cx="1466002" cy="73300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Бытие</a:t>
          </a:r>
          <a:endParaRPr lang="ru-RU" sz="1400" kern="1200" dirty="0"/>
        </a:p>
      </dsp:txBody>
      <dsp:txXfrm>
        <a:off x="3548244" y="1905005"/>
        <a:ext cx="1466002" cy="733001"/>
      </dsp:txXfrm>
    </dsp:sp>
    <dsp:sp modelId="{C0AEE361-069D-4EE5-98D3-CE2DE933CEAF}">
      <dsp:nvSpPr>
        <dsp:cNvPr id="0" name=""/>
        <dsp:cNvSpPr/>
      </dsp:nvSpPr>
      <dsp:spPr>
        <a:xfrm>
          <a:off x="517" y="2945867"/>
          <a:ext cx="1466002" cy="73300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Неизменная реальность</a:t>
          </a:r>
          <a:endParaRPr lang="ru-RU" sz="1400" kern="1200" dirty="0"/>
        </a:p>
      </dsp:txBody>
      <dsp:txXfrm>
        <a:off x="517" y="2945867"/>
        <a:ext cx="1466002" cy="733001"/>
      </dsp:txXfrm>
    </dsp:sp>
    <dsp:sp modelId="{90B54441-FC08-4694-B3C2-C0C5FBF19DC4}">
      <dsp:nvSpPr>
        <dsp:cNvPr id="0" name=""/>
        <dsp:cNvSpPr/>
      </dsp:nvSpPr>
      <dsp:spPr>
        <a:xfrm>
          <a:off x="367018" y="3986729"/>
          <a:ext cx="1466002" cy="73300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err="1" smtClean="0"/>
            <a:t>Парменид</a:t>
          </a:r>
          <a:endParaRPr lang="ru-RU" sz="1400" kern="1200" dirty="0"/>
        </a:p>
      </dsp:txBody>
      <dsp:txXfrm>
        <a:off x="367018" y="3986729"/>
        <a:ext cx="1466002" cy="733001"/>
      </dsp:txXfrm>
    </dsp:sp>
    <dsp:sp modelId="{DAC29B21-9654-406C-84AB-B524FF564BF6}">
      <dsp:nvSpPr>
        <dsp:cNvPr id="0" name=""/>
        <dsp:cNvSpPr/>
      </dsp:nvSpPr>
      <dsp:spPr>
        <a:xfrm>
          <a:off x="1774381" y="2945867"/>
          <a:ext cx="1466002" cy="73300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Первичная идея</a:t>
          </a:r>
          <a:endParaRPr lang="ru-RU" sz="1400" kern="1200" dirty="0"/>
        </a:p>
      </dsp:txBody>
      <dsp:txXfrm>
        <a:off x="1774381" y="2945867"/>
        <a:ext cx="1466002" cy="733001"/>
      </dsp:txXfrm>
    </dsp:sp>
    <dsp:sp modelId="{97BB85DD-6DC8-4097-A1B7-84F7EE74C7D6}">
      <dsp:nvSpPr>
        <dsp:cNvPr id="0" name=""/>
        <dsp:cNvSpPr/>
      </dsp:nvSpPr>
      <dsp:spPr>
        <a:xfrm>
          <a:off x="2140881" y="3986729"/>
          <a:ext cx="1466002" cy="73300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Платон, Гегель</a:t>
          </a:r>
          <a:endParaRPr lang="ru-RU" sz="1400" kern="1200" dirty="0"/>
        </a:p>
      </dsp:txBody>
      <dsp:txXfrm>
        <a:off x="2140881" y="3986729"/>
        <a:ext cx="1466002" cy="733001"/>
      </dsp:txXfrm>
    </dsp:sp>
    <dsp:sp modelId="{6AD0E2C7-A356-4866-82A4-7D1FBBB82FAE}">
      <dsp:nvSpPr>
        <dsp:cNvPr id="0" name=""/>
        <dsp:cNvSpPr/>
      </dsp:nvSpPr>
      <dsp:spPr>
        <a:xfrm>
          <a:off x="3548244" y="2945867"/>
          <a:ext cx="1466002" cy="73300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Действительность, смысл всего</a:t>
          </a:r>
          <a:endParaRPr lang="ru-RU" sz="1400" kern="1200" dirty="0"/>
        </a:p>
      </dsp:txBody>
      <dsp:txXfrm>
        <a:off x="3548244" y="2945867"/>
        <a:ext cx="1466002" cy="733001"/>
      </dsp:txXfrm>
    </dsp:sp>
    <dsp:sp modelId="{6A00B50E-737B-4553-BD9F-0064E6BC788E}">
      <dsp:nvSpPr>
        <dsp:cNvPr id="0" name=""/>
        <dsp:cNvSpPr/>
      </dsp:nvSpPr>
      <dsp:spPr>
        <a:xfrm>
          <a:off x="3914744" y="3986729"/>
          <a:ext cx="1466002" cy="73300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Хайдеггер</a:t>
          </a:r>
          <a:endParaRPr lang="ru-RU" sz="1400" kern="1200" dirty="0"/>
        </a:p>
      </dsp:txBody>
      <dsp:txXfrm>
        <a:off x="3914744" y="3986729"/>
        <a:ext cx="1466002" cy="733001"/>
      </dsp:txXfrm>
    </dsp:sp>
    <dsp:sp modelId="{F85C5900-4CFB-4B48-8173-3BB7B13667ED}">
      <dsp:nvSpPr>
        <dsp:cNvPr id="0" name=""/>
        <dsp:cNvSpPr/>
      </dsp:nvSpPr>
      <dsp:spPr>
        <a:xfrm>
          <a:off x="5322107" y="2945867"/>
          <a:ext cx="1466002" cy="73300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Мир как сущее</a:t>
          </a:r>
          <a:endParaRPr lang="ru-RU" sz="1400" kern="1200" dirty="0"/>
        </a:p>
      </dsp:txBody>
      <dsp:txXfrm>
        <a:off x="5322107" y="2945867"/>
        <a:ext cx="1466002" cy="733001"/>
      </dsp:txXfrm>
    </dsp:sp>
    <dsp:sp modelId="{0E9D6F43-0E12-4FB5-8AEA-5FEA2F15B974}">
      <dsp:nvSpPr>
        <dsp:cNvPr id="0" name=""/>
        <dsp:cNvSpPr/>
      </dsp:nvSpPr>
      <dsp:spPr>
        <a:xfrm>
          <a:off x="5688608" y="3986729"/>
          <a:ext cx="1466002" cy="73300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Ортега-и-Гассет, Франк</a:t>
          </a:r>
          <a:endParaRPr lang="ru-RU" sz="1400" kern="1200" dirty="0"/>
        </a:p>
      </dsp:txBody>
      <dsp:txXfrm>
        <a:off x="5688608" y="3986729"/>
        <a:ext cx="1466002" cy="733001"/>
      </dsp:txXfrm>
    </dsp:sp>
    <dsp:sp modelId="{353A7220-5423-4BDF-A52C-F42723BB0FD8}">
      <dsp:nvSpPr>
        <dsp:cNvPr id="0" name=""/>
        <dsp:cNvSpPr/>
      </dsp:nvSpPr>
      <dsp:spPr>
        <a:xfrm>
          <a:off x="7095970" y="2945867"/>
          <a:ext cx="1466002" cy="73300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Категория, чистая абстракция</a:t>
          </a:r>
          <a:endParaRPr lang="ru-RU" sz="1400" kern="1200" dirty="0"/>
        </a:p>
      </dsp:txBody>
      <dsp:txXfrm>
        <a:off x="7095970" y="2945867"/>
        <a:ext cx="1466002" cy="733001"/>
      </dsp:txXfrm>
    </dsp:sp>
    <dsp:sp modelId="{E06FE6A8-C422-43D5-9AD5-9D103F5A8CE9}">
      <dsp:nvSpPr>
        <dsp:cNvPr id="0" name=""/>
        <dsp:cNvSpPr/>
      </dsp:nvSpPr>
      <dsp:spPr>
        <a:xfrm>
          <a:off x="7462471" y="3986729"/>
          <a:ext cx="1466002" cy="73300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Дж. Беркли, Д. Юм</a:t>
          </a:r>
          <a:endParaRPr lang="ru-RU" sz="1400" kern="1200" dirty="0"/>
        </a:p>
      </dsp:txBody>
      <dsp:txXfrm>
        <a:off x="7462471" y="3986729"/>
        <a:ext cx="1466002" cy="73300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верхне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rtl="0"/>
            <a:r>
              <a:rPr lang="en-US"/>
              <a:t>02.08.2016</a:t>
            </a:r>
            <a:endParaRPr/>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rtl="0"/>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верхне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l" rtl="0">
              <a:defRPr sz="1200"/>
            </a:lvl1pPr>
          </a:lstStyle>
          <a:p>
            <a:pPr rtl="0"/>
            <a:r>
              <a:rPr lang="en-US"/>
              <a:t>02.08.2016</a:t>
            </a:r>
            <a:endParaRPr/>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rtl="0"/>
            <a:endParaRPr/>
          </a:p>
        </p:txBody>
      </p:sp>
      <p:sp>
        <p:nvSpPr>
          <p:cNvPr id="5" name="Заполнитель замето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t>Щелкните, чтобы изменить стили текста образца слайда</a:t>
            </a:r>
          </a:p>
          <a:p>
            <a:pPr lvl="1" rtl="0"/>
            <a:r>
              <a:t>Второй уровень</a:t>
            </a:r>
          </a:p>
          <a:p>
            <a:pPr lvl="2" rtl="0"/>
            <a:r>
              <a:t>Третий уровень</a:t>
            </a:r>
          </a:p>
          <a:p>
            <a:pPr lvl="3" rtl="0"/>
            <a:r>
              <a:t>Четвертый уровень</a:t>
            </a:r>
          </a:p>
          <a:p>
            <a:pPr lvl="4" rtl="0"/>
            <a:r>
              <a:t>Пятый уровень</a:t>
            </a:r>
          </a:p>
        </p:txBody>
      </p:sp>
      <p:sp>
        <p:nvSpPr>
          <p:cNvPr id="6" name="Заполнитель нижне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l" rtl="0">
              <a:defRPr sz="1200"/>
            </a:lvl1pPr>
          </a:lstStyle>
          <a:p>
            <a:pPr rtl="0"/>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1CFD80E-D23B-41D0-A11E-577A295165EB}" type="slidenum">
              <a:rPr lang="ru-RU" smtClean="0"/>
              <a:pPr/>
              <a:t>50</a:t>
            </a:fld>
            <a:endParaRPr lang="ru-RU"/>
          </a:p>
        </p:txBody>
      </p:sp>
    </p:spTree>
    <p:extLst>
      <p:ext uri="{BB962C8B-B14F-4D97-AF65-F5344CB8AC3E}">
        <p14:creationId xmlns:p14="http://schemas.microsoft.com/office/powerpoint/2010/main" val="40440944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0613" y="990600"/>
            <a:ext cx="6345302" cy="3200400"/>
          </a:xfrm>
        </p:spPr>
        <p:txBody>
          <a:bodyPr rtlCol="0">
            <a:normAutofit/>
          </a:bodyPr>
          <a:lstStyle>
            <a:lvl1pPr algn="l" rtl="0">
              <a:defRPr sz="6000"/>
            </a:lvl1pPr>
          </a:lstStyle>
          <a:p>
            <a:pPr rtl="0"/>
            <a:r>
              <a:rPr lang="ru-RU" smtClean="0"/>
              <a:t>Образец заголовка</a:t>
            </a:r>
            <a:endParaRPr/>
          </a:p>
        </p:txBody>
      </p:sp>
      <p:sp>
        <p:nvSpPr>
          <p:cNvPr id="3" name="Подзаголовок 2"/>
          <p:cNvSpPr>
            <a:spLocks noGrp="1"/>
          </p:cNvSpPr>
          <p:nvPr>
            <p:ph type="subTitle" idx="1"/>
          </p:nvPr>
        </p:nvSpPr>
        <p:spPr>
          <a:xfrm>
            <a:off x="970613" y="4267200"/>
            <a:ext cx="6345302" cy="1371600"/>
          </a:xfrm>
        </p:spPr>
        <p:txBody>
          <a:bodyPr rtlCol="0">
            <a:normAutofit/>
          </a:bodyPr>
          <a:lstStyle>
            <a:lvl1pPr marL="0" indent="0" algn="l" rtl="0">
              <a:spcBef>
                <a:spcPts val="0"/>
              </a:spcBef>
              <a:buNone/>
              <a:defRPr sz="2399">
                <a:solidFill>
                  <a:schemeClr val="tx1"/>
                </a:solidFill>
              </a:defRPr>
            </a:lvl1pPr>
            <a:lvl2pPr marL="457207" indent="0" algn="ctr" rtl="0">
              <a:buNone/>
              <a:defRPr>
                <a:solidFill>
                  <a:schemeClr val="tx1">
                    <a:tint val="75000"/>
                  </a:schemeClr>
                </a:solidFill>
              </a:defRPr>
            </a:lvl2pPr>
            <a:lvl3pPr marL="914415" indent="0" algn="ctr" rtl="0">
              <a:buNone/>
              <a:defRPr>
                <a:solidFill>
                  <a:schemeClr val="tx1">
                    <a:tint val="75000"/>
                  </a:schemeClr>
                </a:solidFill>
              </a:defRPr>
            </a:lvl3pPr>
            <a:lvl4pPr marL="1371622" indent="0" algn="ctr" rtl="0">
              <a:buNone/>
              <a:defRPr>
                <a:solidFill>
                  <a:schemeClr val="tx1">
                    <a:tint val="75000"/>
                  </a:schemeClr>
                </a:solidFill>
              </a:defRPr>
            </a:lvl4pPr>
            <a:lvl5pPr marL="1828831" indent="0" algn="ctr" rtl="0">
              <a:buNone/>
              <a:defRPr>
                <a:solidFill>
                  <a:schemeClr val="tx1">
                    <a:tint val="75000"/>
                  </a:schemeClr>
                </a:solidFill>
              </a:defRPr>
            </a:lvl5pPr>
            <a:lvl6pPr marL="2286038" indent="0" algn="ctr" rtl="0">
              <a:buNone/>
              <a:defRPr>
                <a:solidFill>
                  <a:schemeClr val="tx1">
                    <a:tint val="75000"/>
                  </a:schemeClr>
                </a:solidFill>
              </a:defRPr>
            </a:lvl6pPr>
            <a:lvl7pPr marL="2743246" indent="0" algn="ctr" rtl="0">
              <a:buNone/>
              <a:defRPr>
                <a:solidFill>
                  <a:schemeClr val="tx1">
                    <a:tint val="75000"/>
                  </a:schemeClr>
                </a:solidFill>
              </a:defRPr>
            </a:lvl7pPr>
            <a:lvl8pPr marL="3200453" indent="0" algn="ctr" rtl="0">
              <a:buNone/>
              <a:defRPr>
                <a:solidFill>
                  <a:schemeClr val="tx1">
                    <a:tint val="75000"/>
                  </a:schemeClr>
                </a:solidFill>
              </a:defRPr>
            </a:lvl8pPr>
            <a:lvl9pPr marL="3657661" indent="0" algn="ctr" rtl="0">
              <a:buNone/>
              <a:defRPr>
                <a:solidFill>
                  <a:schemeClr val="tx1">
                    <a:tint val="75000"/>
                  </a:schemeClr>
                </a:solidFill>
              </a:defRPr>
            </a:lvl9pPr>
          </a:lstStyle>
          <a:p>
            <a:pPr rtl="0"/>
            <a:r>
              <a:rPr lang="ru-RU" smtClean="0"/>
              <a:t>Образец подзаголовка</a:t>
            </a:r>
            <a:endParaRPr/>
          </a:p>
        </p:txBody>
      </p:sp>
      <p:sp>
        <p:nvSpPr>
          <p:cNvPr id="4" name="Дата 3"/>
          <p:cNvSpPr>
            <a:spLocks noGrp="1"/>
          </p:cNvSpPr>
          <p:nvPr>
            <p:ph type="dt" sz="half" idx="10"/>
          </p:nvPr>
        </p:nvSpPr>
        <p:spPr/>
        <p:txBody>
          <a:bodyPr rtlCol="0"/>
          <a:lstStyle>
            <a:lvl1pPr algn="l" rtl="0">
              <a:defRPr sz="1100"/>
            </a:lvl1pPr>
          </a:lstStyle>
          <a:p>
            <a:pPr rtl="0"/>
            <a:r>
              <a:rPr lang="en-US"/>
              <a:t>02.08.2016</a:t>
            </a:r>
            <a:endParaRPr lang="en-US" dirty="0"/>
          </a:p>
        </p:txBody>
      </p:sp>
      <p:sp>
        <p:nvSpPr>
          <p:cNvPr id="5" name="Нижний колонтитул 4"/>
          <p:cNvSpPr>
            <a:spLocks noGrp="1"/>
          </p:cNvSpPr>
          <p:nvPr>
            <p:ph type="ftr" sz="quarter" idx="11"/>
          </p:nvPr>
        </p:nvSpPr>
        <p:spPr/>
        <p:txBody>
          <a:bodyPr rtlCol="0"/>
          <a:lstStyle>
            <a:lvl1pPr algn="l" rtl="0">
              <a:defRPr sz="1100"/>
            </a:lvl1pPr>
          </a:lstStyle>
          <a:p>
            <a:pPr rtl="0"/>
            <a:endParaRPr lang="en-US"/>
          </a:p>
        </p:txBody>
      </p:sp>
      <p:sp>
        <p:nvSpPr>
          <p:cNvPr id="6" name="Номер слайда 5"/>
          <p:cNvSpPr>
            <a:spLocks noGrp="1"/>
          </p:cNvSpPr>
          <p:nvPr>
            <p:ph type="sldNum" sz="quarter" idx="12"/>
          </p:nvPr>
        </p:nvSpPr>
        <p:spPr/>
        <p:txBody>
          <a:bodyPr rtlCol="0"/>
          <a:lstStyle>
            <a:lvl1pPr algn="l" rtl="0">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a:p>
        </p:txBody>
      </p:sp>
      <p:sp>
        <p:nvSpPr>
          <p:cNvPr id="3" name="Вертикальный текст 2"/>
          <p:cNvSpPr>
            <a:spLocks noGrp="1"/>
          </p:cNvSpPr>
          <p:nvPr>
            <p:ph type="body" orient="vert" idx="1"/>
          </p:nvPr>
        </p:nvSpPr>
        <p:spPr/>
        <p:txBody>
          <a:bodyPr vert="eaVert" rtlCol="0"/>
          <a:lstStyle>
            <a:lvl5pPr algn="l" rtl="0">
              <a:defRPr/>
            </a:lvl5pPr>
            <a:lvl6pPr marL="1600227" algn="l" rtl="0">
              <a:defRPr/>
            </a:lvl6pPr>
            <a:lvl7pPr marL="1874551" algn="l" rtl="0">
              <a:defRPr/>
            </a:lvl7pPr>
            <a:lvl8pPr marL="2148876" algn="l" rtl="0">
              <a:defRPr/>
            </a:lvl8pPr>
            <a:lvl9pPr marL="2423201" algn="l" rtl="0">
              <a:defRPr/>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4" name="Дата 3"/>
          <p:cNvSpPr>
            <a:spLocks noGrp="1"/>
          </p:cNvSpPr>
          <p:nvPr>
            <p:ph type="dt" sz="half" idx="10"/>
          </p:nvPr>
        </p:nvSpPr>
        <p:spPr/>
        <p:txBody>
          <a:bodyPr rtlCol="0"/>
          <a:lstStyle>
            <a:lvl1pPr algn="l" rtl="0">
              <a:defRPr sz="1100"/>
            </a:lvl1pPr>
          </a:lstStyle>
          <a:p>
            <a:pPr rtl="0"/>
            <a:r>
              <a:rPr lang="en-US"/>
              <a:t>02.08.2016</a:t>
            </a:r>
          </a:p>
        </p:txBody>
      </p:sp>
      <p:sp>
        <p:nvSpPr>
          <p:cNvPr id="5" name="Нижний колонтитул 4"/>
          <p:cNvSpPr>
            <a:spLocks noGrp="1"/>
          </p:cNvSpPr>
          <p:nvPr>
            <p:ph type="ftr" sz="quarter" idx="11"/>
          </p:nvPr>
        </p:nvSpPr>
        <p:spPr/>
        <p:txBody>
          <a:bodyPr rtlCol="0"/>
          <a:lstStyle>
            <a:lvl1pPr algn="l" rtl="0">
              <a:defRPr sz="1100"/>
            </a:lvl1pPr>
          </a:lstStyle>
          <a:p>
            <a:pPr rtl="0"/>
            <a:endParaRPr lang="en-US"/>
          </a:p>
        </p:txBody>
      </p:sp>
      <p:sp>
        <p:nvSpPr>
          <p:cNvPr id="6" name="Номер слайда 5"/>
          <p:cNvSpPr>
            <a:spLocks noGrp="1"/>
          </p:cNvSpPr>
          <p:nvPr>
            <p:ph type="sldNum" sz="quarter" idx="12"/>
          </p:nvPr>
        </p:nvSpPr>
        <p:spPr/>
        <p:txBody>
          <a:bodyPr rtlCol="0"/>
          <a:lstStyle>
            <a:lvl1pPr algn="l" rtl="0">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315916" y="381000"/>
            <a:ext cx="1429121" cy="5791200"/>
          </a:xfrm>
        </p:spPr>
        <p:txBody>
          <a:bodyPr vert="eaVert" rtlCol="0"/>
          <a:lstStyle/>
          <a:p>
            <a:pPr rtl="0"/>
            <a:r>
              <a:rPr lang="ru-RU" smtClean="0"/>
              <a:t>Образец заголовка</a:t>
            </a:r>
            <a:endParaRPr/>
          </a:p>
        </p:txBody>
      </p:sp>
      <p:sp>
        <p:nvSpPr>
          <p:cNvPr id="3" name="Вертикальный текст 2"/>
          <p:cNvSpPr>
            <a:spLocks noGrp="1"/>
          </p:cNvSpPr>
          <p:nvPr>
            <p:ph type="body" orient="vert" idx="1"/>
          </p:nvPr>
        </p:nvSpPr>
        <p:spPr>
          <a:xfrm>
            <a:off x="970614" y="381000"/>
            <a:ext cx="6230973" cy="5791200"/>
          </a:xfrm>
        </p:spPr>
        <p:txBody>
          <a:bodyPr vert="eaVert" rtlCol="0"/>
          <a:lstStyle>
            <a:lvl5pPr algn="l" rtl="0">
              <a:defRPr/>
            </a:lvl5pPr>
            <a:lvl6pPr algn="l" rtl="0">
              <a:defRPr/>
            </a:lvl6pPr>
            <a:lvl7pPr algn="l" rtl="0">
              <a:defRPr/>
            </a:lvl7pPr>
            <a:lvl8pPr algn="l" rtl="0">
              <a:defRPr/>
            </a:lvl8pPr>
            <a:lvl9pPr algn="l" rtl="0">
              <a:defRPr/>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4" name="Дата 3"/>
          <p:cNvSpPr>
            <a:spLocks noGrp="1"/>
          </p:cNvSpPr>
          <p:nvPr>
            <p:ph type="dt" sz="half" idx="10"/>
          </p:nvPr>
        </p:nvSpPr>
        <p:spPr/>
        <p:txBody>
          <a:bodyPr rtlCol="0"/>
          <a:lstStyle>
            <a:lvl1pPr algn="l" rtl="0">
              <a:defRPr sz="1100"/>
            </a:lvl1pPr>
          </a:lstStyle>
          <a:p>
            <a:pPr rtl="0"/>
            <a:r>
              <a:rPr lang="en-US"/>
              <a:t>02.08.2016</a:t>
            </a:r>
          </a:p>
        </p:txBody>
      </p:sp>
      <p:sp>
        <p:nvSpPr>
          <p:cNvPr id="5" name="Нижний колонтитул 4"/>
          <p:cNvSpPr>
            <a:spLocks noGrp="1"/>
          </p:cNvSpPr>
          <p:nvPr>
            <p:ph type="ftr" sz="quarter" idx="11"/>
          </p:nvPr>
        </p:nvSpPr>
        <p:spPr/>
        <p:txBody>
          <a:bodyPr rtlCol="0"/>
          <a:lstStyle>
            <a:lvl1pPr algn="l" rtl="0">
              <a:defRPr sz="1100"/>
            </a:lvl1pPr>
          </a:lstStyle>
          <a:p>
            <a:pPr rtl="0"/>
            <a:endParaRPr lang="en-US"/>
          </a:p>
        </p:txBody>
      </p:sp>
      <p:sp>
        <p:nvSpPr>
          <p:cNvPr id="6" name="Номер слайда 5"/>
          <p:cNvSpPr>
            <a:spLocks noGrp="1"/>
          </p:cNvSpPr>
          <p:nvPr>
            <p:ph type="sldNum" sz="quarter" idx="12"/>
          </p:nvPr>
        </p:nvSpPr>
        <p:spPr/>
        <p:txBody>
          <a:bodyPr rtlCol="0"/>
          <a:lstStyle>
            <a:lvl1pPr algn="l" rtl="0">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a:p>
        </p:txBody>
      </p:sp>
      <p:sp>
        <p:nvSpPr>
          <p:cNvPr id="3" name="Объект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4" name="Дата 3"/>
          <p:cNvSpPr>
            <a:spLocks noGrp="1"/>
          </p:cNvSpPr>
          <p:nvPr>
            <p:ph type="dt" sz="half" idx="10"/>
          </p:nvPr>
        </p:nvSpPr>
        <p:spPr/>
        <p:txBody>
          <a:bodyPr rtlCol="0"/>
          <a:lstStyle>
            <a:lvl1pPr algn="l" rtl="0">
              <a:defRPr sz="1100"/>
            </a:lvl1pPr>
          </a:lstStyle>
          <a:p>
            <a:pPr rtl="0"/>
            <a:r>
              <a:rPr lang="en-US"/>
              <a:t>02.08.2016</a:t>
            </a:r>
            <a:endParaRPr lang="en-US" dirty="0"/>
          </a:p>
        </p:txBody>
      </p:sp>
      <p:sp>
        <p:nvSpPr>
          <p:cNvPr id="5" name="Нижний колонтитул 4"/>
          <p:cNvSpPr>
            <a:spLocks noGrp="1"/>
          </p:cNvSpPr>
          <p:nvPr>
            <p:ph type="ftr" sz="quarter" idx="11"/>
          </p:nvPr>
        </p:nvSpPr>
        <p:spPr/>
        <p:txBody>
          <a:bodyPr rtlCol="0"/>
          <a:lstStyle>
            <a:lvl1pPr algn="l" rtl="0">
              <a:defRPr sz="1100"/>
            </a:lvl1pPr>
          </a:lstStyle>
          <a:p>
            <a:pPr rtl="0"/>
            <a:endParaRPr lang="en-US"/>
          </a:p>
        </p:txBody>
      </p:sp>
      <p:sp>
        <p:nvSpPr>
          <p:cNvPr id="6" name="Номер слайда 5"/>
          <p:cNvSpPr>
            <a:spLocks noGrp="1"/>
          </p:cNvSpPr>
          <p:nvPr>
            <p:ph type="sldNum" sz="quarter" idx="12"/>
          </p:nvPr>
        </p:nvSpPr>
        <p:spPr/>
        <p:txBody>
          <a:bodyPr rtlCol="0"/>
          <a:lstStyle>
            <a:lvl1pPr algn="l" rtl="0">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0614" y="2057403"/>
            <a:ext cx="6345303" cy="2666999"/>
          </a:xfrm>
        </p:spPr>
        <p:txBody>
          <a:bodyPr rtlCol="0" anchor="b">
            <a:normAutofit/>
          </a:bodyPr>
          <a:lstStyle>
            <a:lvl1pPr algn="l" rtl="0">
              <a:defRPr sz="4800" b="0" i="0" cap="none" baseline="0"/>
            </a:lvl1pPr>
          </a:lstStyle>
          <a:p>
            <a:pPr rtl="0"/>
            <a:r>
              <a:rPr lang="ru-RU" smtClean="0"/>
              <a:t>Образец заголовка</a:t>
            </a:r>
            <a:endParaRPr/>
          </a:p>
        </p:txBody>
      </p:sp>
      <p:sp>
        <p:nvSpPr>
          <p:cNvPr id="3" name="Замещающий текст 2"/>
          <p:cNvSpPr>
            <a:spLocks noGrp="1"/>
          </p:cNvSpPr>
          <p:nvPr>
            <p:ph type="body" idx="1"/>
          </p:nvPr>
        </p:nvSpPr>
        <p:spPr>
          <a:xfrm>
            <a:off x="970614" y="4876800"/>
            <a:ext cx="6345303" cy="1143000"/>
          </a:xfrm>
        </p:spPr>
        <p:txBody>
          <a:bodyPr rtlCol="0" anchor="t">
            <a:normAutofit/>
          </a:bodyPr>
          <a:lstStyle>
            <a:lvl1pPr marL="0" indent="0" algn="l" rtl="0">
              <a:spcBef>
                <a:spcPts val="0"/>
              </a:spcBef>
              <a:buNone/>
              <a:defRPr sz="2399">
                <a:solidFill>
                  <a:schemeClr val="tx1"/>
                </a:solidFill>
              </a:defRPr>
            </a:lvl1pPr>
            <a:lvl2pPr marL="457207" indent="0" algn="l" rtl="0">
              <a:buNone/>
              <a:defRPr sz="1800">
                <a:solidFill>
                  <a:schemeClr val="tx1">
                    <a:tint val="75000"/>
                  </a:schemeClr>
                </a:solidFill>
              </a:defRPr>
            </a:lvl2pPr>
            <a:lvl3pPr marL="914415" indent="0" algn="l" rtl="0">
              <a:buNone/>
              <a:defRPr sz="1600">
                <a:solidFill>
                  <a:schemeClr val="tx1">
                    <a:tint val="75000"/>
                  </a:schemeClr>
                </a:solidFill>
              </a:defRPr>
            </a:lvl3pPr>
            <a:lvl4pPr marL="1371622" indent="0" algn="l" rtl="0">
              <a:buNone/>
              <a:defRPr sz="1400">
                <a:solidFill>
                  <a:schemeClr val="tx1">
                    <a:tint val="75000"/>
                  </a:schemeClr>
                </a:solidFill>
              </a:defRPr>
            </a:lvl4pPr>
            <a:lvl5pPr marL="1828831" indent="0" algn="l" rtl="0">
              <a:buNone/>
              <a:defRPr sz="1400">
                <a:solidFill>
                  <a:schemeClr val="tx1">
                    <a:tint val="75000"/>
                  </a:schemeClr>
                </a:solidFill>
              </a:defRPr>
            </a:lvl5pPr>
            <a:lvl6pPr marL="2286038" indent="0" algn="l" rtl="0">
              <a:buNone/>
              <a:defRPr sz="1400">
                <a:solidFill>
                  <a:schemeClr val="tx1">
                    <a:tint val="75000"/>
                  </a:schemeClr>
                </a:solidFill>
              </a:defRPr>
            </a:lvl6pPr>
            <a:lvl7pPr marL="2743246" indent="0" algn="l" rtl="0">
              <a:buNone/>
              <a:defRPr sz="1400">
                <a:solidFill>
                  <a:schemeClr val="tx1">
                    <a:tint val="75000"/>
                  </a:schemeClr>
                </a:solidFill>
              </a:defRPr>
            </a:lvl7pPr>
            <a:lvl8pPr marL="3200453" indent="0" algn="l" rtl="0">
              <a:buNone/>
              <a:defRPr sz="1400">
                <a:solidFill>
                  <a:schemeClr val="tx1">
                    <a:tint val="75000"/>
                  </a:schemeClr>
                </a:solidFill>
              </a:defRPr>
            </a:lvl8pPr>
            <a:lvl9pPr marL="3657661" indent="0" algn="l" rtl="0">
              <a:buNone/>
              <a:defRPr sz="1400">
                <a:solidFill>
                  <a:schemeClr val="tx1">
                    <a:tint val="75000"/>
                  </a:schemeClr>
                </a:solidFill>
              </a:defRPr>
            </a:lvl9pPr>
          </a:lstStyle>
          <a:p>
            <a:pPr lvl="0" rtl="0"/>
            <a:r>
              <a:rPr lang="ru-RU" smtClean="0"/>
              <a:t>Образец текста</a:t>
            </a:r>
          </a:p>
        </p:txBody>
      </p:sp>
      <p:sp>
        <p:nvSpPr>
          <p:cNvPr id="4" name="Дата 3"/>
          <p:cNvSpPr>
            <a:spLocks noGrp="1"/>
          </p:cNvSpPr>
          <p:nvPr>
            <p:ph type="dt" sz="half" idx="10"/>
          </p:nvPr>
        </p:nvSpPr>
        <p:spPr/>
        <p:txBody>
          <a:bodyPr rtlCol="0"/>
          <a:lstStyle>
            <a:lvl1pPr algn="l" rtl="0">
              <a:defRPr sz="1100"/>
            </a:lvl1pPr>
          </a:lstStyle>
          <a:p>
            <a:pPr rtl="0"/>
            <a:r>
              <a:rPr lang="en-US"/>
              <a:t>02.08.2016</a:t>
            </a:r>
          </a:p>
        </p:txBody>
      </p:sp>
      <p:sp>
        <p:nvSpPr>
          <p:cNvPr id="5" name="Нижний колонтитул 4"/>
          <p:cNvSpPr>
            <a:spLocks noGrp="1"/>
          </p:cNvSpPr>
          <p:nvPr>
            <p:ph type="ftr" sz="quarter" idx="11"/>
          </p:nvPr>
        </p:nvSpPr>
        <p:spPr/>
        <p:txBody>
          <a:bodyPr rtlCol="0"/>
          <a:lstStyle>
            <a:lvl1pPr algn="l" rtl="0">
              <a:defRPr sz="1100"/>
            </a:lvl1pPr>
          </a:lstStyle>
          <a:p>
            <a:pPr rtl="0"/>
            <a:endParaRPr lang="en-US"/>
          </a:p>
        </p:txBody>
      </p:sp>
      <p:sp>
        <p:nvSpPr>
          <p:cNvPr id="6" name="Номер слайда 5"/>
          <p:cNvSpPr>
            <a:spLocks noGrp="1"/>
          </p:cNvSpPr>
          <p:nvPr>
            <p:ph type="sldNum" sz="quarter" idx="12"/>
          </p:nvPr>
        </p:nvSpPr>
        <p:spPr/>
        <p:txBody>
          <a:bodyPr rtlCol="0"/>
          <a:lstStyle>
            <a:lvl1pPr algn="l" rtl="0">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типа объектов">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a:p>
        </p:txBody>
      </p:sp>
      <p:sp>
        <p:nvSpPr>
          <p:cNvPr id="3" name="Объект 2"/>
          <p:cNvSpPr>
            <a:spLocks noGrp="1"/>
          </p:cNvSpPr>
          <p:nvPr>
            <p:ph sz="half" idx="1"/>
          </p:nvPr>
        </p:nvSpPr>
        <p:spPr>
          <a:xfrm>
            <a:off x="970612" y="1676400"/>
            <a:ext cx="3525930" cy="4495800"/>
          </a:xfrm>
        </p:spPr>
        <p:txBody>
          <a:bodyPr rtlCol="0">
            <a:normAutofit/>
          </a:bodyPr>
          <a:lstStyle>
            <a:lvl1pPr algn="l" rtl="0">
              <a:defRPr sz="2399"/>
            </a:lvl1pPr>
            <a:lvl2pPr algn="l" rtl="0">
              <a:defRPr sz="2000"/>
            </a:lvl2pPr>
            <a:lvl3pPr algn="l" rtl="0">
              <a:defRPr sz="1800"/>
            </a:lvl3pPr>
            <a:lvl4pPr algn="l" rtl="0">
              <a:defRPr sz="1600"/>
            </a:lvl4pPr>
            <a:lvl5pPr algn="l" rtl="0">
              <a:defRPr sz="1600"/>
            </a:lvl5pPr>
            <a:lvl6pPr marL="1600227" algn="l" rtl="0">
              <a:defRPr sz="1600"/>
            </a:lvl6pPr>
            <a:lvl7pPr marL="1874551" algn="l" rtl="0">
              <a:defRPr sz="1600"/>
            </a:lvl7pPr>
            <a:lvl8pPr marL="2148876" algn="l" rtl="0">
              <a:defRPr sz="1600"/>
            </a:lvl8pPr>
            <a:lvl9pPr marL="2423201" algn="l" rtl="0">
              <a:defRPr sz="16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4" name="Объект 3"/>
          <p:cNvSpPr>
            <a:spLocks noGrp="1"/>
          </p:cNvSpPr>
          <p:nvPr>
            <p:ph sz="half" idx="2"/>
          </p:nvPr>
        </p:nvSpPr>
        <p:spPr>
          <a:xfrm>
            <a:off x="4652738" y="1676401"/>
            <a:ext cx="3525930" cy="4495800"/>
          </a:xfrm>
        </p:spPr>
        <p:txBody>
          <a:bodyPr rtlCol="0">
            <a:normAutofit/>
          </a:bodyPr>
          <a:lstStyle>
            <a:lvl1pPr algn="l" rtl="0">
              <a:defRPr sz="2399"/>
            </a:lvl1pPr>
            <a:lvl2pPr algn="l" rtl="0">
              <a:defRPr sz="2000"/>
            </a:lvl2pPr>
            <a:lvl3pPr algn="l" rtl="0">
              <a:defRPr sz="1800"/>
            </a:lvl3pPr>
            <a:lvl4pPr algn="l" rtl="0">
              <a:defRPr sz="1600"/>
            </a:lvl4pPr>
            <a:lvl5pPr algn="l" rtl="0">
              <a:defRPr sz="1600"/>
            </a:lvl5pPr>
            <a:lvl6pPr marL="1600227" algn="l" rtl="0">
              <a:defRPr sz="1600"/>
            </a:lvl6pPr>
            <a:lvl7pPr marL="1874551" algn="l" rtl="0">
              <a:defRPr sz="1600"/>
            </a:lvl7pPr>
            <a:lvl8pPr marL="2148876" algn="l" rtl="0">
              <a:defRPr sz="1600"/>
            </a:lvl8pPr>
            <a:lvl9pPr marL="2423201" algn="l" rtl="0">
              <a:defRPr sz="16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5" name="Дата 4"/>
          <p:cNvSpPr>
            <a:spLocks noGrp="1"/>
          </p:cNvSpPr>
          <p:nvPr>
            <p:ph type="dt" sz="half" idx="10"/>
          </p:nvPr>
        </p:nvSpPr>
        <p:spPr/>
        <p:txBody>
          <a:bodyPr rtlCol="0"/>
          <a:lstStyle>
            <a:lvl1pPr algn="l" rtl="0">
              <a:defRPr sz="1100"/>
            </a:lvl1pPr>
          </a:lstStyle>
          <a:p>
            <a:pPr rtl="0"/>
            <a:r>
              <a:rPr lang="en-US"/>
              <a:t>02.08.2016</a:t>
            </a:r>
            <a:endParaRPr lang="en-US" dirty="0"/>
          </a:p>
        </p:txBody>
      </p:sp>
      <p:sp>
        <p:nvSpPr>
          <p:cNvPr id="6" name="Нижний колонтитул 5"/>
          <p:cNvSpPr>
            <a:spLocks noGrp="1"/>
          </p:cNvSpPr>
          <p:nvPr>
            <p:ph type="ftr" sz="quarter" idx="11"/>
          </p:nvPr>
        </p:nvSpPr>
        <p:spPr/>
        <p:txBody>
          <a:bodyPr rtlCol="0"/>
          <a:lstStyle>
            <a:lvl1pPr algn="l" rtl="0">
              <a:defRPr sz="1100"/>
            </a:lvl1pPr>
          </a:lstStyle>
          <a:p>
            <a:pPr rtl="0"/>
            <a:endParaRPr lang="en-US"/>
          </a:p>
        </p:txBody>
      </p:sp>
      <p:sp>
        <p:nvSpPr>
          <p:cNvPr id="7" name="Номер слайда 6"/>
          <p:cNvSpPr>
            <a:spLocks noGrp="1"/>
          </p:cNvSpPr>
          <p:nvPr>
            <p:ph type="sldNum" sz="quarter" idx="12"/>
          </p:nvPr>
        </p:nvSpPr>
        <p:spPr/>
        <p:txBody>
          <a:bodyPr rtlCol="0"/>
          <a:lstStyle>
            <a:lvl1pPr algn="l" rtl="0">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algn="l" rtl="0">
              <a:defRPr/>
            </a:lvl1pPr>
          </a:lstStyle>
          <a:p>
            <a:pPr rtl="0"/>
            <a:r>
              <a:rPr lang="ru-RU" smtClean="0"/>
              <a:t>Образец заголовка</a:t>
            </a:r>
            <a:endParaRPr/>
          </a:p>
        </p:txBody>
      </p:sp>
      <p:sp>
        <p:nvSpPr>
          <p:cNvPr id="3" name="Текст 2"/>
          <p:cNvSpPr>
            <a:spLocks noGrp="1"/>
          </p:cNvSpPr>
          <p:nvPr>
            <p:ph type="body" idx="1"/>
          </p:nvPr>
        </p:nvSpPr>
        <p:spPr>
          <a:xfrm>
            <a:off x="970612" y="1676400"/>
            <a:ext cx="3526775" cy="762001"/>
          </a:xfrm>
        </p:spPr>
        <p:txBody>
          <a:bodyPr rtlCol="0" anchor="ctr">
            <a:noAutofit/>
          </a:bodyPr>
          <a:lstStyle>
            <a:lvl1pPr marL="0" indent="0" algn="l" rtl="0">
              <a:spcBef>
                <a:spcPts val="0"/>
              </a:spcBef>
              <a:buNone/>
              <a:defRPr sz="2399" b="0"/>
            </a:lvl1pPr>
            <a:lvl2pPr marL="457207" indent="0" algn="l" rtl="0">
              <a:buNone/>
              <a:defRPr sz="2000" b="1"/>
            </a:lvl2pPr>
            <a:lvl3pPr marL="914415" indent="0" algn="l" rtl="0">
              <a:buNone/>
              <a:defRPr sz="1800" b="1"/>
            </a:lvl3pPr>
            <a:lvl4pPr marL="1371622" indent="0" algn="l" rtl="0">
              <a:buNone/>
              <a:defRPr sz="1600" b="1"/>
            </a:lvl4pPr>
            <a:lvl5pPr marL="1828831" indent="0" algn="l" rtl="0">
              <a:buNone/>
              <a:defRPr sz="1600" b="1"/>
            </a:lvl5pPr>
            <a:lvl6pPr marL="2286038" indent="0" algn="l" rtl="0">
              <a:buNone/>
              <a:defRPr sz="1600" b="1"/>
            </a:lvl6pPr>
            <a:lvl7pPr marL="2743246" indent="0" algn="l" rtl="0">
              <a:buNone/>
              <a:defRPr sz="1600" b="1"/>
            </a:lvl7pPr>
            <a:lvl8pPr marL="3200453" indent="0" algn="l" rtl="0">
              <a:buNone/>
              <a:defRPr sz="1600" b="1"/>
            </a:lvl8pPr>
            <a:lvl9pPr marL="3657661" indent="0" algn="l" rtl="0">
              <a:buNone/>
              <a:defRPr sz="1600" b="1"/>
            </a:lvl9pPr>
          </a:lstStyle>
          <a:p>
            <a:pPr lvl="0" rtl="0"/>
            <a:r>
              <a:rPr lang="ru-RU" smtClean="0"/>
              <a:t>Образец текста</a:t>
            </a:r>
          </a:p>
        </p:txBody>
      </p:sp>
      <p:sp>
        <p:nvSpPr>
          <p:cNvPr id="4" name="Объект 3"/>
          <p:cNvSpPr>
            <a:spLocks noGrp="1"/>
          </p:cNvSpPr>
          <p:nvPr>
            <p:ph sz="half" idx="2"/>
          </p:nvPr>
        </p:nvSpPr>
        <p:spPr>
          <a:xfrm>
            <a:off x="970612" y="2516460"/>
            <a:ext cx="3526775" cy="3655743"/>
          </a:xfrm>
        </p:spPr>
        <p:txBody>
          <a:bodyPr rtlCol="0"/>
          <a:lstStyle>
            <a:lvl1pPr algn="l" rtl="0">
              <a:defRPr sz="2199"/>
            </a:lvl1pPr>
            <a:lvl2pPr algn="l" rtl="0">
              <a:defRPr sz="2000"/>
            </a:lvl2pPr>
            <a:lvl3pPr algn="l" rtl="0">
              <a:defRPr sz="1800"/>
            </a:lvl3pPr>
            <a:lvl4pPr algn="l" rtl="0">
              <a:defRPr sz="1600"/>
            </a:lvl4pPr>
            <a:lvl5pPr algn="l" rtl="0">
              <a:defRPr sz="1600"/>
            </a:lvl5pPr>
            <a:lvl6pPr marL="1600227" algn="l" rtl="0">
              <a:defRPr sz="1600"/>
            </a:lvl6pPr>
            <a:lvl7pPr marL="1874551" algn="l" rtl="0">
              <a:defRPr sz="1600"/>
            </a:lvl7pPr>
            <a:lvl8pPr marL="2148876" algn="l" rtl="0">
              <a:defRPr sz="1600"/>
            </a:lvl8pPr>
            <a:lvl9pPr marL="2423201" algn="l" rtl="0">
              <a:defRPr sz="16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5" name="Замещающий текст 4"/>
          <p:cNvSpPr>
            <a:spLocks noGrp="1"/>
          </p:cNvSpPr>
          <p:nvPr>
            <p:ph type="body" sz="quarter" idx="3"/>
          </p:nvPr>
        </p:nvSpPr>
        <p:spPr>
          <a:xfrm>
            <a:off x="4645027" y="1676400"/>
            <a:ext cx="3528363" cy="762001"/>
          </a:xfrm>
        </p:spPr>
        <p:txBody>
          <a:bodyPr rtlCol="0" anchor="ctr">
            <a:noAutofit/>
          </a:bodyPr>
          <a:lstStyle>
            <a:lvl1pPr marL="0" indent="0" algn="l" rtl="0">
              <a:spcBef>
                <a:spcPts val="0"/>
              </a:spcBef>
              <a:buNone/>
              <a:defRPr sz="2399" b="0"/>
            </a:lvl1pPr>
            <a:lvl2pPr marL="457207" indent="0" algn="l" rtl="0">
              <a:buNone/>
              <a:defRPr sz="2000" b="1"/>
            </a:lvl2pPr>
            <a:lvl3pPr marL="914415" indent="0" algn="l" rtl="0">
              <a:buNone/>
              <a:defRPr sz="1800" b="1"/>
            </a:lvl3pPr>
            <a:lvl4pPr marL="1371622" indent="0" algn="l" rtl="0">
              <a:buNone/>
              <a:defRPr sz="1600" b="1"/>
            </a:lvl4pPr>
            <a:lvl5pPr marL="1828831" indent="0" algn="l" rtl="0">
              <a:buNone/>
              <a:defRPr sz="1600" b="1"/>
            </a:lvl5pPr>
            <a:lvl6pPr marL="2286038" indent="0" algn="l" rtl="0">
              <a:buNone/>
              <a:defRPr sz="1600" b="1"/>
            </a:lvl6pPr>
            <a:lvl7pPr marL="2743246" indent="0" algn="l" rtl="0">
              <a:buNone/>
              <a:defRPr sz="1600" b="1"/>
            </a:lvl7pPr>
            <a:lvl8pPr marL="3200453" indent="0" algn="l" rtl="0">
              <a:buNone/>
              <a:defRPr sz="1600" b="1"/>
            </a:lvl8pPr>
            <a:lvl9pPr marL="3657661" indent="0" algn="l" rtl="0">
              <a:buNone/>
              <a:defRPr sz="1600" b="1"/>
            </a:lvl9pPr>
          </a:lstStyle>
          <a:p>
            <a:pPr lvl="0" rtl="0"/>
            <a:r>
              <a:rPr lang="ru-RU" smtClean="0"/>
              <a:t>Образец текста</a:t>
            </a:r>
          </a:p>
        </p:txBody>
      </p:sp>
      <p:sp>
        <p:nvSpPr>
          <p:cNvPr id="6" name="Объект 5"/>
          <p:cNvSpPr>
            <a:spLocks noGrp="1"/>
          </p:cNvSpPr>
          <p:nvPr>
            <p:ph sz="quarter" idx="4"/>
          </p:nvPr>
        </p:nvSpPr>
        <p:spPr>
          <a:xfrm>
            <a:off x="4645027" y="2516460"/>
            <a:ext cx="3528363" cy="3655743"/>
          </a:xfrm>
        </p:spPr>
        <p:txBody>
          <a:bodyPr rtlCol="0"/>
          <a:lstStyle>
            <a:lvl1pPr algn="l" rtl="0">
              <a:defRPr sz="2199"/>
            </a:lvl1pPr>
            <a:lvl2pPr algn="l" rtl="0">
              <a:defRPr sz="2000"/>
            </a:lvl2pPr>
            <a:lvl3pPr algn="l" rtl="0">
              <a:defRPr sz="1800"/>
            </a:lvl3pPr>
            <a:lvl4pPr algn="l" rtl="0">
              <a:defRPr sz="1600"/>
            </a:lvl4pPr>
            <a:lvl5pPr algn="l" rtl="0">
              <a:defRPr sz="1600"/>
            </a:lvl5pPr>
            <a:lvl6pPr marL="1600227" algn="l" rtl="0">
              <a:defRPr sz="1600"/>
            </a:lvl6pPr>
            <a:lvl7pPr marL="1874551" algn="l" rtl="0">
              <a:defRPr sz="1600"/>
            </a:lvl7pPr>
            <a:lvl8pPr marL="2148876" algn="l" rtl="0">
              <a:defRPr sz="1600"/>
            </a:lvl8pPr>
            <a:lvl9pPr marL="2423201" algn="l" rtl="0">
              <a:defRPr sz="16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7" name="Дата 6"/>
          <p:cNvSpPr>
            <a:spLocks noGrp="1"/>
          </p:cNvSpPr>
          <p:nvPr>
            <p:ph type="dt" sz="half" idx="10"/>
          </p:nvPr>
        </p:nvSpPr>
        <p:spPr/>
        <p:txBody>
          <a:bodyPr rtlCol="0"/>
          <a:lstStyle>
            <a:lvl1pPr algn="l" rtl="0">
              <a:defRPr sz="1100"/>
            </a:lvl1pPr>
          </a:lstStyle>
          <a:p>
            <a:pPr rtl="0"/>
            <a:r>
              <a:rPr lang="en-US"/>
              <a:t>02.08.2016</a:t>
            </a:r>
            <a:endParaRPr lang="en-US" dirty="0"/>
          </a:p>
        </p:txBody>
      </p:sp>
      <p:sp>
        <p:nvSpPr>
          <p:cNvPr id="8" name="Нижний колонтитул 7"/>
          <p:cNvSpPr>
            <a:spLocks noGrp="1"/>
          </p:cNvSpPr>
          <p:nvPr>
            <p:ph type="ftr" sz="quarter" idx="11"/>
          </p:nvPr>
        </p:nvSpPr>
        <p:spPr/>
        <p:txBody>
          <a:bodyPr rtlCol="0"/>
          <a:lstStyle>
            <a:lvl1pPr algn="l" rtl="0">
              <a:defRPr sz="1100"/>
            </a:lvl1pPr>
          </a:lstStyle>
          <a:p>
            <a:pPr rtl="0"/>
            <a:endParaRPr lang="en-US"/>
          </a:p>
        </p:txBody>
      </p:sp>
      <p:sp>
        <p:nvSpPr>
          <p:cNvPr id="9" name="Номер слайда 8"/>
          <p:cNvSpPr>
            <a:spLocks noGrp="1"/>
          </p:cNvSpPr>
          <p:nvPr>
            <p:ph type="sldNum" sz="quarter" idx="12"/>
          </p:nvPr>
        </p:nvSpPr>
        <p:spPr/>
        <p:txBody>
          <a:bodyPr rtlCol="0"/>
          <a:lstStyle>
            <a:lvl1pPr algn="l" rtl="0">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a:p>
        </p:txBody>
      </p:sp>
      <p:sp>
        <p:nvSpPr>
          <p:cNvPr id="3" name="Дата 2"/>
          <p:cNvSpPr>
            <a:spLocks noGrp="1"/>
          </p:cNvSpPr>
          <p:nvPr>
            <p:ph type="dt" sz="half" idx="10"/>
          </p:nvPr>
        </p:nvSpPr>
        <p:spPr/>
        <p:txBody>
          <a:bodyPr rtlCol="0"/>
          <a:lstStyle>
            <a:lvl1pPr algn="l" rtl="0">
              <a:defRPr sz="1100"/>
            </a:lvl1pPr>
          </a:lstStyle>
          <a:p>
            <a:pPr rtl="0"/>
            <a:r>
              <a:rPr lang="en-US"/>
              <a:t>02.08.2016</a:t>
            </a:r>
            <a:endParaRPr lang="en-US" dirty="0"/>
          </a:p>
        </p:txBody>
      </p:sp>
      <p:sp>
        <p:nvSpPr>
          <p:cNvPr id="4" name="Нижний колонтитул 3"/>
          <p:cNvSpPr>
            <a:spLocks noGrp="1"/>
          </p:cNvSpPr>
          <p:nvPr>
            <p:ph type="ftr" sz="quarter" idx="11"/>
          </p:nvPr>
        </p:nvSpPr>
        <p:spPr/>
        <p:txBody>
          <a:bodyPr rtlCol="0"/>
          <a:lstStyle>
            <a:lvl1pPr algn="l" rtl="0">
              <a:defRPr sz="1100"/>
            </a:lvl1pPr>
          </a:lstStyle>
          <a:p>
            <a:pPr rtl="0"/>
            <a:endParaRPr lang="en-US"/>
          </a:p>
        </p:txBody>
      </p:sp>
      <p:sp>
        <p:nvSpPr>
          <p:cNvPr id="5" name="Номер слайда 4"/>
          <p:cNvSpPr>
            <a:spLocks noGrp="1"/>
          </p:cNvSpPr>
          <p:nvPr>
            <p:ph type="sldNum" sz="quarter" idx="12"/>
          </p:nvPr>
        </p:nvSpPr>
        <p:spPr/>
        <p:txBody>
          <a:bodyPr rtlCol="0"/>
          <a:lstStyle>
            <a:lvl1pPr algn="l" rtl="0">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lvl1pPr algn="l" rtl="0">
              <a:defRPr sz="1100"/>
            </a:lvl1pPr>
          </a:lstStyle>
          <a:p>
            <a:pPr rtl="0"/>
            <a:r>
              <a:rPr lang="en-US"/>
              <a:t>02.08.2016</a:t>
            </a:r>
            <a:endParaRPr lang="en-US" dirty="0"/>
          </a:p>
        </p:txBody>
      </p:sp>
      <p:sp>
        <p:nvSpPr>
          <p:cNvPr id="3" name="Нижний колонтитул 2"/>
          <p:cNvSpPr>
            <a:spLocks noGrp="1"/>
          </p:cNvSpPr>
          <p:nvPr>
            <p:ph type="ftr" sz="quarter" idx="11"/>
          </p:nvPr>
        </p:nvSpPr>
        <p:spPr/>
        <p:txBody>
          <a:bodyPr rtlCol="0"/>
          <a:lstStyle>
            <a:lvl1pPr algn="l" rtl="0">
              <a:defRPr sz="1100"/>
            </a:lvl1pPr>
          </a:lstStyle>
          <a:p>
            <a:pPr rtl="0"/>
            <a:endParaRPr lang="en-US"/>
          </a:p>
        </p:txBody>
      </p:sp>
      <p:sp>
        <p:nvSpPr>
          <p:cNvPr id="4" name="Номер слайда 3"/>
          <p:cNvSpPr>
            <a:spLocks noGrp="1"/>
          </p:cNvSpPr>
          <p:nvPr>
            <p:ph type="sldNum" sz="quarter" idx="12"/>
          </p:nvPr>
        </p:nvSpPr>
        <p:spPr/>
        <p:txBody>
          <a:bodyPr rtlCol="0"/>
          <a:lstStyle>
            <a:lvl1pPr algn="l" rtl="0">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29627" y="1676400"/>
            <a:ext cx="2858244" cy="2438400"/>
          </a:xfrm>
        </p:spPr>
        <p:txBody>
          <a:bodyPr rtlCol="0" anchor="b">
            <a:normAutofit/>
          </a:bodyPr>
          <a:lstStyle>
            <a:lvl1pPr algn="l" rtl="0">
              <a:defRPr sz="3201" b="0"/>
            </a:lvl1pPr>
          </a:lstStyle>
          <a:p>
            <a:pPr rtl="0"/>
            <a:r>
              <a:rPr lang="ru-RU" smtClean="0"/>
              <a:t>Образец заголовка</a:t>
            </a:r>
            <a:endParaRPr dirty="0"/>
          </a:p>
        </p:txBody>
      </p:sp>
      <p:sp>
        <p:nvSpPr>
          <p:cNvPr id="3" name="Объект 2"/>
          <p:cNvSpPr>
            <a:spLocks noGrp="1"/>
          </p:cNvSpPr>
          <p:nvPr>
            <p:ph idx="1"/>
          </p:nvPr>
        </p:nvSpPr>
        <p:spPr>
          <a:xfrm>
            <a:off x="970612" y="685800"/>
            <a:ext cx="4630356" cy="5486400"/>
          </a:xfrm>
        </p:spPr>
        <p:txBody>
          <a:bodyPr rtlCol="0">
            <a:normAutofit/>
          </a:bodyPr>
          <a:lstStyle>
            <a:lvl1pPr algn="l" rtl="0">
              <a:defRPr sz="2399"/>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4" name="Замещающий текст 3"/>
          <p:cNvSpPr>
            <a:spLocks noGrp="1"/>
          </p:cNvSpPr>
          <p:nvPr>
            <p:ph type="body" sz="half" idx="2"/>
          </p:nvPr>
        </p:nvSpPr>
        <p:spPr>
          <a:xfrm>
            <a:off x="5829627" y="4191000"/>
            <a:ext cx="2858244" cy="1524000"/>
          </a:xfrm>
        </p:spPr>
        <p:txBody>
          <a:bodyPr rtlCol="0">
            <a:normAutofit/>
          </a:bodyPr>
          <a:lstStyle>
            <a:lvl1pPr marL="0" indent="0" algn="l" rtl="0">
              <a:buNone/>
              <a:defRPr sz="1800"/>
            </a:lvl1pPr>
            <a:lvl2pPr marL="457207" indent="0" algn="l" rtl="0">
              <a:buNone/>
              <a:defRPr sz="1200"/>
            </a:lvl2pPr>
            <a:lvl3pPr marL="914415" indent="0" algn="l" rtl="0">
              <a:buNone/>
              <a:defRPr sz="1000"/>
            </a:lvl3pPr>
            <a:lvl4pPr marL="1371622" indent="0" algn="l" rtl="0">
              <a:buNone/>
              <a:defRPr sz="900"/>
            </a:lvl4pPr>
            <a:lvl5pPr marL="1828831" indent="0" algn="l" rtl="0">
              <a:buNone/>
              <a:defRPr sz="900"/>
            </a:lvl5pPr>
            <a:lvl6pPr marL="2286038" indent="0" algn="l" rtl="0">
              <a:buNone/>
              <a:defRPr sz="900"/>
            </a:lvl6pPr>
            <a:lvl7pPr marL="2743246" indent="0" algn="l" rtl="0">
              <a:buNone/>
              <a:defRPr sz="900"/>
            </a:lvl7pPr>
            <a:lvl8pPr marL="3200453" indent="0" algn="l" rtl="0">
              <a:buNone/>
              <a:defRPr sz="900"/>
            </a:lvl8pPr>
            <a:lvl9pPr marL="3657661" indent="0" algn="l" rtl="0">
              <a:buNone/>
              <a:defRPr sz="900"/>
            </a:lvl9pPr>
          </a:lstStyle>
          <a:p>
            <a:pPr lvl="0" rtl="0"/>
            <a:r>
              <a:rPr lang="ru-RU" smtClean="0"/>
              <a:t>Образец текста</a:t>
            </a:r>
          </a:p>
        </p:txBody>
      </p:sp>
      <p:sp>
        <p:nvSpPr>
          <p:cNvPr id="5" name="Дата 4"/>
          <p:cNvSpPr>
            <a:spLocks noGrp="1"/>
          </p:cNvSpPr>
          <p:nvPr>
            <p:ph type="dt" sz="half" idx="10"/>
          </p:nvPr>
        </p:nvSpPr>
        <p:spPr/>
        <p:txBody>
          <a:bodyPr rtlCol="0"/>
          <a:lstStyle>
            <a:lvl1pPr algn="l" rtl="0">
              <a:defRPr sz="1100"/>
            </a:lvl1pPr>
          </a:lstStyle>
          <a:p>
            <a:pPr rtl="0"/>
            <a:r>
              <a:rPr lang="en-US"/>
              <a:t>02.08.2016</a:t>
            </a:r>
          </a:p>
        </p:txBody>
      </p:sp>
      <p:sp>
        <p:nvSpPr>
          <p:cNvPr id="6" name="Нижний колонтитул 5"/>
          <p:cNvSpPr>
            <a:spLocks noGrp="1"/>
          </p:cNvSpPr>
          <p:nvPr>
            <p:ph type="ftr" sz="quarter" idx="11"/>
          </p:nvPr>
        </p:nvSpPr>
        <p:spPr/>
        <p:txBody>
          <a:bodyPr rtlCol="0"/>
          <a:lstStyle>
            <a:lvl1pPr algn="l" rtl="0">
              <a:defRPr sz="1100"/>
            </a:lvl1pPr>
          </a:lstStyle>
          <a:p>
            <a:pPr rtl="0"/>
            <a:endParaRPr lang="en-US"/>
          </a:p>
        </p:txBody>
      </p:sp>
      <p:sp>
        <p:nvSpPr>
          <p:cNvPr id="7" name="Номер слайда 6"/>
          <p:cNvSpPr>
            <a:spLocks noGrp="1"/>
          </p:cNvSpPr>
          <p:nvPr>
            <p:ph type="sldNum" sz="quarter" idx="12"/>
          </p:nvPr>
        </p:nvSpPr>
        <p:spPr/>
        <p:txBody>
          <a:bodyPr rtlCol="0"/>
          <a:lstStyle>
            <a:lvl1pPr algn="l" rtl="0">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29627" y="1676400"/>
            <a:ext cx="2858244" cy="2438400"/>
          </a:xfrm>
        </p:spPr>
        <p:txBody>
          <a:bodyPr rtlCol="0" anchor="b">
            <a:noAutofit/>
          </a:bodyPr>
          <a:lstStyle>
            <a:lvl1pPr algn="l" rtl="0">
              <a:defRPr sz="3201" b="0"/>
            </a:lvl1pPr>
          </a:lstStyle>
          <a:p>
            <a:pPr rtl="0"/>
            <a:r>
              <a:rPr lang="ru-RU" smtClean="0"/>
              <a:t>Образец заголовка</a:t>
            </a:r>
            <a:endParaRPr/>
          </a:p>
        </p:txBody>
      </p:sp>
      <p:sp>
        <p:nvSpPr>
          <p:cNvPr id="3" name="Рисунок 2"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idx="1"/>
          </p:nvPr>
        </p:nvSpPr>
        <p:spPr>
          <a:xfrm>
            <a:off x="1142108" y="0"/>
            <a:ext cx="4458862" cy="6858000"/>
          </a:xfrm>
        </p:spPr>
        <p:txBody>
          <a:bodyPr tIns="914400" rtlCol="0">
            <a:normAutofit/>
          </a:bodyPr>
          <a:lstStyle>
            <a:lvl1pPr marL="0" indent="0" algn="ctr" rtl="0">
              <a:buNone/>
              <a:defRPr sz="2399"/>
            </a:lvl1pPr>
            <a:lvl2pPr marL="457207" indent="0" algn="l" rtl="0">
              <a:buNone/>
              <a:defRPr sz="2801"/>
            </a:lvl2pPr>
            <a:lvl3pPr marL="914415" indent="0" algn="l" rtl="0">
              <a:buNone/>
              <a:defRPr sz="2399"/>
            </a:lvl3pPr>
            <a:lvl4pPr marL="1371622" indent="0" algn="l" rtl="0">
              <a:buNone/>
              <a:defRPr sz="2000"/>
            </a:lvl4pPr>
            <a:lvl5pPr marL="1828831" indent="0" algn="l" rtl="0">
              <a:buNone/>
              <a:defRPr sz="2000"/>
            </a:lvl5pPr>
            <a:lvl6pPr marL="2286038" indent="0" algn="l" rtl="0">
              <a:buNone/>
              <a:defRPr sz="2000"/>
            </a:lvl6pPr>
            <a:lvl7pPr marL="2743246" indent="0" algn="l" rtl="0">
              <a:buNone/>
              <a:defRPr sz="2000"/>
            </a:lvl7pPr>
            <a:lvl8pPr marL="3200453" indent="0" algn="l" rtl="0">
              <a:buNone/>
              <a:defRPr sz="2000"/>
            </a:lvl8pPr>
            <a:lvl9pPr marL="3657661" indent="0" algn="l" rtl="0">
              <a:buNone/>
              <a:defRPr sz="2000"/>
            </a:lvl9pPr>
          </a:lstStyle>
          <a:p>
            <a:pPr rtl="0"/>
            <a:r>
              <a:rPr lang="ru-RU" smtClean="0"/>
              <a:t>Вставка рисунка</a:t>
            </a:r>
            <a:endParaRPr/>
          </a:p>
        </p:txBody>
      </p:sp>
      <p:sp>
        <p:nvSpPr>
          <p:cNvPr id="4" name="Замещающий текст 3"/>
          <p:cNvSpPr>
            <a:spLocks noGrp="1"/>
          </p:cNvSpPr>
          <p:nvPr>
            <p:ph type="body" sz="half" idx="2"/>
          </p:nvPr>
        </p:nvSpPr>
        <p:spPr>
          <a:xfrm>
            <a:off x="5829627" y="4191000"/>
            <a:ext cx="2858244" cy="1524000"/>
          </a:xfrm>
        </p:spPr>
        <p:txBody>
          <a:bodyPr rtlCol="0">
            <a:normAutofit/>
          </a:bodyPr>
          <a:lstStyle>
            <a:lvl1pPr marL="0" indent="0" algn="l" rtl="0">
              <a:buNone/>
              <a:defRPr sz="1800"/>
            </a:lvl1pPr>
            <a:lvl2pPr marL="457207" indent="0" algn="l" rtl="0">
              <a:buNone/>
              <a:defRPr sz="1200"/>
            </a:lvl2pPr>
            <a:lvl3pPr marL="914415" indent="0" algn="l" rtl="0">
              <a:buNone/>
              <a:defRPr sz="1000"/>
            </a:lvl3pPr>
            <a:lvl4pPr marL="1371622" indent="0" algn="l" rtl="0">
              <a:buNone/>
              <a:defRPr sz="900"/>
            </a:lvl4pPr>
            <a:lvl5pPr marL="1828831" indent="0" algn="l" rtl="0">
              <a:buNone/>
              <a:defRPr sz="900"/>
            </a:lvl5pPr>
            <a:lvl6pPr marL="2286038" indent="0" algn="l" rtl="0">
              <a:buNone/>
              <a:defRPr sz="900"/>
            </a:lvl6pPr>
            <a:lvl7pPr marL="2743246" indent="0" algn="l" rtl="0">
              <a:buNone/>
              <a:defRPr sz="900"/>
            </a:lvl7pPr>
            <a:lvl8pPr marL="3200453" indent="0" algn="l" rtl="0">
              <a:buNone/>
              <a:defRPr sz="900"/>
            </a:lvl8pPr>
            <a:lvl9pPr marL="3657661" indent="0" algn="l" rtl="0">
              <a:buNone/>
              <a:defRPr sz="900"/>
            </a:lvl9pPr>
          </a:lstStyle>
          <a:p>
            <a:pPr lvl="0" rtl="0"/>
            <a:r>
              <a:rPr lang="ru-RU" smtClean="0"/>
              <a:t>Образец текста</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Прямоугольник 6"/>
          <p:cNvSpPr/>
          <p:nvPr/>
        </p:nvSpPr>
        <p:spPr>
          <a:xfrm>
            <a:off x="627625" y="0"/>
            <a:ext cx="8516377"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sz="1800"/>
          </a:p>
        </p:txBody>
      </p:sp>
      <p:sp>
        <p:nvSpPr>
          <p:cNvPr id="2" name="Заголовок 1"/>
          <p:cNvSpPr>
            <a:spLocks noGrp="1"/>
          </p:cNvSpPr>
          <p:nvPr>
            <p:ph type="title"/>
          </p:nvPr>
        </p:nvSpPr>
        <p:spPr>
          <a:xfrm>
            <a:off x="970612" y="381000"/>
            <a:ext cx="7202776" cy="1143000"/>
          </a:xfrm>
          <a:prstGeom prst="rect">
            <a:avLst/>
          </a:prstGeom>
        </p:spPr>
        <p:txBody>
          <a:bodyPr vert="horz" lIns="91440" tIns="45720" rIns="91440" bIns="45720" rtlCol="0" anchor="b">
            <a:normAutofit/>
          </a:bodyPr>
          <a:lstStyle/>
          <a:p>
            <a:pPr rtl="0"/>
            <a:r>
              <a:rPr lang="ru"/>
              <a:t>Стиль образца заголовка</a:t>
            </a:r>
            <a:endParaRPr dirty="0"/>
          </a:p>
        </p:txBody>
      </p:sp>
      <p:sp>
        <p:nvSpPr>
          <p:cNvPr id="3" name="Замещающий текст 2"/>
          <p:cNvSpPr>
            <a:spLocks noGrp="1"/>
          </p:cNvSpPr>
          <p:nvPr>
            <p:ph type="body" idx="1"/>
          </p:nvPr>
        </p:nvSpPr>
        <p:spPr>
          <a:xfrm>
            <a:off x="970612" y="1676400"/>
            <a:ext cx="7202776" cy="4495800"/>
          </a:xfrm>
          <a:prstGeom prst="rect">
            <a:avLst/>
          </a:prstGeom>
        </p:spPr>
        <p:txBody>
          <a:bodyPr vert="horz" lIns="91440" tIns="45720" rIns="91440" bIns="45720" rtlCol="0">
            <a:normAutofit/>
          </a:bodyPr>
          <a:lstStyle/>
          <a:p>
            <a:pPr lvl="0" rtl="0"/>
            <a:r>
              <a:rPr lang="ru"/>
              <a:t>Образец текста</a:t>
            </a:r>
          </a:p>
          <a:p>
            <a:pPr lvl="1" rtl="0"/>
            <a:r>
              <a:rPr lang="ru"/>
              <a:t>Второй уровень</a:t>
            </a:r>
          </a:p>
          <a:p>
            <a:pPr lvl="2" rtl="0"/>
            <a:r>
              <a:rPr lang="ru"/>
              <a:t>Третий уровень</a:t>
            </a:r>
          </a:p>
          <a:p>
            <a:pPr lvl="3" rtl="0"/>
            <a:r>
              <a:rPr lang="ru"/>
              <a:t>Четвертый уровень</a:t>
            </a:r>
          </a:p>
          <a:p>
            <a:pPr lvl="4" rtl="0"/>
            <a:r>
              <a:rPr lang="ru"/>
              <a:t>Пятый уровень</a:t>
            </a:r>
            <a:endParaRPr/>
          </a:p>
        </p:txBody>
      </p:sp>
      <p:sp>
        <p:nvSpPr>
          <p:cNvPr id="4" name="Дата 3"/>
          <p:cNvSpPr>
            <a:spLocks noGrp="1"/>
          </p:cNvSpPr>
          <p:nvPr>
            <p:ph type="dt" sz="half" idx="2"/>
          </p:nvPr>
        </p:nvSpPr>
        <p:spPr>
          <a:xfrm>
            <a:off x="954085" y="6356354"/>
            <a:ext cx="2133600" cy="365125"/>
          </a:xfrm>
          <a:prstGeom prst="rect">
            <a:avLst/>
          </a:prstGeom>
        </p:spPr>
        <p:txBody>
          <a:bodyPr vert="horz" lIns="91440" tIns="45720" rIns="91440" bIns="45720" rtlCol="0" anchor="ctr"/>
          <a:lstStyle>
            <a:lvl1pPr algn="l" rtl="0">
              <a:defRPr sz="1100">
                <a:solidFill>
                  <a:schemeClr val="tx1">
                    <a:lumMod val="90000"/>
                    <a:lumOff val="10000"/>
                  </a:schemeClr>
                </a:solidFill>
              </a:defRPr>
            </a:lvl1pPr>
          </a:lstStyle>
          <a:p>
            <a:pPr rtl="0"/>
            <a:r>
              <a:rPr lang="en-US"/>
              <a:t>02.08.2016</a:t>
            </a:r>
            <a:endParaRPr lang="en-US" dirty="0"/>
          </a:p>
        </p:txBody>
      </p:sp>
      <p:sp>
        <p:nvSpPr>
          <p:cNvPr id="5" name="Нижний колонтитул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rtl="0">
              <a:defRPr sz="1100">
                <a:solidFill>
                  <a:schemeClr val="tx1">
                    <a:lumMod val="90000"/>
                    <a:lumOff val="10000"/>
                  </a:schemeClr>
                </a:solidFill>
              </a:defRPr>
            </a:lvl1pPr>
          </a:lstStyle>
          <a:p>
            <a:pPr rtl="0"/>
            <a:endParaRPr lang="en-US"/>
          </a:p>
        </p:txBody>
      </p:sp>
      <p:sp>
        <p:nvSpPr>
          <p:cNvPr id="6" name="Номер слайда 5"/>
          <p:cNvSpPr>
            <a:spLocks noGrp="1"/>
          </p:cNvSpPr>
          <p:nvPr>
            <p:ph type="sldNum" sz="quarter" idx="4"/>
          </p:nvPr>
        </p:nvSpPr>
        <p:spPr>
          <a:xfrm>
            <a:off x="6039993" y="6356354"/>
            <a:ext cx="2133600" cy="365125"/>
          </a:xfrm>
          <a:prstGeom prst="rect">
            <a:avLst/>
          </a:prstGeom>
        </p:spPr>
        <p:txBody>
          <a:bodyPr vert="horz" lIns="91440" tIns="45720" rIns="91440" bIns="45720" rtlCol="0" anchor="ctr"/>
          <a:lstStyle>
            <a:lvl1pPr algn="l" rtl="0">
              <a:defRPr sz="1100">
                <a:solidFill>
                  <a:schemeClr val="tx1">
                    <a:lumMod val="90000"/>
                    <a:lumOff val="10000"/>
                  </a:schemeClr>
                </a:solidFill>
              </a:defRPr>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15"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41" indent="-228604" algn="l" defTabSz="914415" rtl="0" eaLnBrk="1" latinLnBrk="0" hangingPunct="1">
        <a:lnSpc>
          <a:spcPct val="90000"/>
        </a:lnSpc>
        <a:spcBef>
          <a:spcPts val="1600"/>
        </a:spcBef>
        <a:buFont typeface="Arial" pitchFamily="34" charset="0"/>
        <a:buChar char="•"/>
        <a:defRPr sz="2399" kern="1200">
          <a:solidFill>
            <a:schemeClr val="tx1"/>
          </a:solidFill>
          <a:latin typeface="+mn-lt"/>
          <a:ea typeface="+mn-ea"/>
          <a:cs typeface="+mn-cs"/>
        </a:defRPr>
      </a:lvl1pPr>
      <a:lvl2pPr marL="502929" indent="-228604" algn="l" defTabSz="914415"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52" indent="-228604" algn="l" defTabSz="914415"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77" indent="-228604" algn="l" defTabSz="914415"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902" indent="-228604" algn="l" defTabSz="914415"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27" indent="-228604" algn="l" defTabSz="914415"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51" indent="-228604" algn="l" defTabSz="914415"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76" indent="-228604" algn="l" defTabSz="914415"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201" indent="-228604" algn="l" defTabSz="914415"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15" rtl="0" eaLnBrk="1" latinLnBrk="0" hangingPunct="1">
        <a:defRPr sz="1800" kern="1200">
          <a:solidFill>
            <a:schemeClr val="tx1"/>
          </a:solidFill>
          <a:latin typeface="+mn-lt"/>
          <a:ea typeface="+mn-ea"/>
          <a:cs typeface="+mn-cs"/>
        </a:defRPr>
      </a:lvl1pPr>
      <a:lvl2pPr marL="457207" algn="l" defTabSz="914415" rtl="0" eaLnBrk="1" latinLnBrk="0" hangingPunct="1">
        <a:defRPr sz="1800" kern="1200">
          <a:solidFill>
            <a:schemeClr val="tx1"/>
          </a:solidFill>
          <a:latin typeface="+mn-lt"/>
          <a:ea typeface="+mn-ea"/>
          <a:cs typeface="+mn-cs"/>
        </a:defRPr>
      </a:lvl2pPr>
      <a:lvl3pPr marL="914415" algn="l" defTabSz="914415" rtl="0" eaLnBrk="1" latinLnBrk="0" hangingPunct="1">
        <a:defRPr sz="1800" kern="1200">
          <a:solidFill>
            <a:schemeClr val="tx1"/>
          </a:solidFill>
          <a:latin typeface="+mn-lt"/>
          <a:ea typeface="+mn-ea"/>
          <a:cs typeface="+mn-cs"/>
        </a:defRPr>
      </a:lvl3pPr>
      <a:lvl4pPr marL="1371622" algn="l" defTabSz="914415" rtl="0" eaLnBrk="1" latinLnBrk="0" hangingPunct="1">
        <a:defRPr sz="1800" kern="1200">
          <a:solidFill>
            <a:schemeClr val="tx1"/>
          </a:solidFill>
          <a:latin typeface="+mn-lt"/>
          <a:ea typeface="+mn-ea"/>
          <a:cs typeface="+mn-cs"/>
        </a:defRPr>
      </a:lvl4pPr>
      <a:lvl5pPr marL="1828831" algn="l" defTabSz="914415" rtl="0" eaLnBrk="1" latinLnBrk="0" hangingPunct="1">
        <a:defRPr sz="1800" kern="1200">
          <a:solidFill>
            <a:schemeClr val="tx1"/>
          </a:solidFill>
          <a:latin typeface="+mn-lt"/>
          <a:ea typeface="+mn-ea"/>
          <a:cs typeface="+mn-cs"/>
        </a:defRPr>
      </a:lvl5pPr>
      <a:lvl6pPr marL="2286038" algn="l" defTabSz="914415" rtl="0" eaLnBrk="1" latinLnBrk="0" hangingPunct="1">
        <a:defRPr sz="1800" kern="1200">
          <a:solidFill>
            <a:schemeClr val="tx1"/>
          </a:solidFill>
          <a:latin typeface="+mn-lt"/>
          <a:ea typeface="+mn-ea"/>
          <a:cs typeface="+mn-cs"/>
        </a:defRPr>
      </a:lvl6pPr>
      <a:lvl7pPr marL="2743246" algn="l" defTabSz="914415" rtl="0" eaLnBrk="1" latinLnBrk="0" hangingPunct="1">
        <a:defRPr sz="1800" kern="1200">
          <a:solidFill>
            <a:schemeClr val="tx1"/>
          </a:solidFill>
          <a:latin typeface="+mn-lt"/>
          <a:ea typeface="+mn-ea"/>
          <a:cs typeface="+mn-cs"/>
        </a:defRPr>
      </a:lvl7pPr>
      <a:lvl8pPr marL="3200453" algn="l" defTabSz="914415" rtl="0" eaLnBrk="1" latinLnBrk="0" hangingPunct="1">
        <a:defRPr sz="1800" kern="1200">
          <a:solidFill>
            <a:schemeClr val="tx1"/>
          </a:solidFill>
          <a:latin typeface="+mn-lt"/>
          <a:ea typeface="+mn-ea"/>
          <a:cs typeface="+mn-cs"/>
        </a:defRPr>
      </a:lvl8pPr>
      <a:lvl9pPr marL="3657661" algn="l" defTabSz="91441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rtlCol="0"/>
          <a:lstStyle/>
          <a:p>
            <a:pPr rtl="0"/>
            <a:r>
              <a:rPr lang="ru-RU" dirty="0" smtClean="0"/>
              <a:t>Бытие и познание</a:t>
            </a:r>
            <a:endParaRPr lang="ru" dirty="0"/>
          </a:p>
        </p:txBody>
      </p:sp>
      <p:sp>
        <p:nvSpPr>
          <p:cNvPr id="3" name="Подзаголовок 2"/>
          <p:cNvSpPr>
            <a:spLocks noGrp="1"/>
          </p:cNvSpPr>
          <p:nvPr>
            <p:ph type="subTitle" idx="1"/>
          </p:nvPr>
        </p:nvSpPr>
        <p:spPr/>
        <p:txBody>
          <a:bodyPr rtlCol="0"/>
          <a:lstStyle/>
          <a:p>
            <a:pPr rtl="0"/>
            <a:r>
              <a:rPr lang="ru" dirty="0" smtClean="0"/>
              <a:t>Онтология</a:t>
            </a:r>
            <a:endParaRPr lang="ru" dirty="0"/>
          </a:p>
        </p:txBody>
      </p:sp>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1483"/>
            <a:ext cx="8229600" cy="5554682"/>
          </a:xfrm>
        </p:spPr>
        <p:txBody>
          <a:bodyPr>
            <a:normAutofit fontScale="92500"/>
          </a:bodyPr>
          <a:lstStyle/>
          <a:p>
            <a:r>
              <a:rPr lang="ru-RU" dirty="0" smtClean="0"/>
              <a:t>Бог есть истина, и бытие, и благо.</a:t>
            </a:r>
          </a:p>
          <a:p>
            <a:r>
              <a:rPr lang="ru-RU" dirty="0" smtClean="0"/>
              <a:t>Бог — это «высочайшее и неизменяемое бытие» (О граде Божием, </a:t>
            </a:r>
            <a:r>
              <a:rPr lang="en-US" dirty="0" smtClean="0"/>
              <a:t>XII</a:t>
            </a:r>
            <a:r>
              <a:rPr lang="ru-RU" dirty="0" smtClean="0"/>
              <a:t>, 2), Бог Сам сказал, что Он есть Сущий: «И кто же больший, как не Тот, Кто сказал слуге Своему Моисею: Я </a:t>
            </a:r>
            <a:r>
              <a:rPr lang="ru-RU" dirty="0" err="1" smtClean="0"/>
              <a:t>есмь</a:t>
            </a:r>
            <a:r>
              <a:rPr lang="ru-RU" dirty="0" smtClean="0"/>
              <a:t> сущий (</a:t>
            </a:r>
            <a:r>
              <a:rPr lang="ru-RU" dirty="0" err="1" smtClean="0"/>
              <a:t>Исх</a:t>
            </a:r>
            <a:r>
              <a:rPr lang="ru-RU" dirty="0" smtClean="0"/>
              <a:t> 3, 14)… и потому это единственно неизменяемая субстанция» (О Троице, </a:t>
            </a:r>
            <a:r>
              <a:rPr lang="en-US" dirty="0" smtClean="0"/>
              <a:t>V</a:t>
            </a:r>
            <a:r>
              <a:rPr lang="ru-RU" dirty="0" smtClean="0"/>
              <a:t>, 3). Сотворенный мир — это не совсем бытие.</a:t>
            </a:r>
          </a:p>
          <a:p>
            <a:r>
              <a:rPr lang="ru-RU" dirty="0" smtClean="0"/>
              <a:t>Бог имеет «в самом Себе причину бытия, как сказано Моисею: “Я </a:t>
            </a:r>
            <a:r>
              <a:rPr lang="ru-RU" dirty="0" err="1" smtClean="0"/>
              <a:t>есмь</a:t>
            </a:r>
            <a:r>
              <a:rPr lang="ru-RU" dirty="0" smtClean="0"/>
              <a:t> Сущий” (Исх. III, 14), т.е. сущий совсем иначе, чем существует все прочее, Им сотворенное, поскольку существует истинно, изначально и неизменно, не переходит ни во что, Им сотворенное, и все имеет в Себе как </a:t>
            </a:r>
            <a:r>
              <a:rPr lang="ru-RU" dirty="0" err="1" smtClean="0"/>
              <a:t>Самосущий</a:t>
            </a:r>
            <a:r>
              <a:rPr lang="ru-RU" dirty="0" smtClean="0"/>
              <a:t>; Он не сотворил бы ничего, если бы не созерцал, не созерцал бы, если бы не имел, не имел бы ничего до сотворения, если бы не имел так, как существует Он сам, несотворенный» (О книге Бытия, </a:t>
            </a:r>
            <a:r>
              <a:rPr lang="en-US" dirty="0" smtClean="0"/>
              <a:t>V</a:t>
            </a:r>
            <a:r>
              <a:rPr lang="ru-RU" dirty="0" smtClean="0"/>
              <a:t>, 16). </a:t>
            </a:r>
            <a:endParaRPr lang="ru-RU" dirty="0"/>
          </a:p>
        </p:txBody>
      </p:sp>
    </p:spTree>
    <p:extLst>
      <p:ext uri="{BB962C8B-B14F-4D97-AF65-F5344CB8AC3E}">
        <p14:creationId xmlns:p14="http://schemas.microsoft.com/office/powerpoint/2010/main" val="245153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504" y="1231880"/>
            <a:ext cx="9036496" cy="5626121"/>
          </a:xfrm>
        </p:spPr>
        <p:txBody>
          <a:bodyPr>
            <a:normAutofit fontScale="92500"/>
          </a:bodyPr>
          <a:lstStyle/>
          <a:p>
            <a:r>
              <a:rPr lang="ru-RU" dirty="0" smtClean="0"/>
              <a:t>Бог по Своей воле путем эманации создает первый разум, потом - разум второй, который создает мир и четыре стихии.</a:t>
            </a:r>
          </a:p>
          <a:p>
            <a:r>
              <a:rPr lang="ru-RU" dirty="0" smtClean="0"/>
              <a:t>Виды разума: 1) пассивный, связанный с чувствами; 2) актуальный, чистая форма; 3) приобретенный, познавший некоторые формы; 4) деятельный, постигает Бога на основе познанных форм.</a:t>
            </a:r>
          </a:p>
          <a:p>
            <a:r>
              <a:rPr lang="ru-RU" dirty="0" smtClean="0"/>
              <a:t>Учение о государстве. </a:t>
            </a:r>
          </a:p>
          <a:p>
            <a:r>
              <a:rPr lang="ru-RU" dirty="0" smtClean="0"/>
              <a:t>Добродетельные города: управляются философами, которые одновременно и предводители религиозной общины. В них правители стремятся к достижению истинного счастья для всех жителей, господствует добро и справедливость. </a:t>
            </a:r>
          </a:p>
          <a:p>
            <a:r>
              <a:rPr lang="ru-RU" dirty="0" smtClean="0"/>
              <a:t>Невежественные города: правители и жители не имеют представления об истинном счастье и не стремятся к нему, а уделяют внимание только телесному здоровью, наслаждениям и богатству.</a:t>
            </a:r>
            <a:endParaRPr lang="ru-RU" dirty="0"/>
          </a:p>
        </p:txBody>
      </p:sp>
      <p:sp>
        <p:nvSpPr>
          <p:cNvPr id="4" name="Заголовок 1"/>
          <p:cNvSpPr>
            <a:spLocks noGrp="1"/>
          </p:cNvSpPr>
          <p:nvPr>
            <p:ph type="title"/>
          </p:nvPr>
        </p:nvSpPr>
        <p:spPr>
          <a:xfrm>
            <a:off x="1178809" y="-15397"/>
            <a:ext cx="8229600" cy="1143000"/>
          </a:xfrm>
        </p:spPr>
        <p:txBody>
          <a:bodyPr>
            <a:normAutofit/>
          </a:bodyPr>
          <a:lstStyle/>
          <a:p>
            <a:r>
              <a:rPr lang="ru-RU" b="1" dirty="0" err="1" smtClean="0"/>
              <a:t>Аль-Фараби</a:t>
            </a:r>
            <a:r>
              <a:rPr lang="ru-RU" b="1" dirty="0" smtClean="0"/>
              <a:t> (870-950)</a:t>
            </a:r>
            <a:endParaRPr lang="ru-RU" dirty="0"/>
          </a:p>
        </p:txBody>
      </p:sp>
    </p:spTree>
    <p:extLst>
      <p:ext uri="{BB962C8B-B14F-4D97-AF65-F5344CB8AC3E}">
        <p14:creationId xmlns:p14="http://schemas.microsoft.com/office/powerpoint/2010/main" val="49656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988841"/>
            <a:ext cx="8964488" cy="5697559"/>
          </a:xfrm>
        </p:spPr>
        <p:txBody>
          <a:bodyPr>
            <a:normAutofit/>
          </a:bodyPr>
          <a:lstStyle/>
          <a:p>
            <a:r>
              <a:rPr lang="ru-RU" dirty="0" smtClean="0"/>
              <a:t>Четыре вида бытия: </a:t>
            </a:r>
            <a:br>
              <a:rPr lang="ru-RU" dirty="0" smtClean="0"/>
            </a:br>
            <a:r>
              <a:rPr lang="ru-RU" dirty="0" smtClean="0"/>
              <a:t>1) чисто духовные существа, в том числе и Бог; </a:t>
            </a:r>
            <a:br>
              <a:rPr lang="ru-RU" dirty="0" smtClean="0"/>
            </a:br>
            <a:r>
              <a:rPr lang="ru-RU" dirty="0" smtClean="0"/>
              <a:t>2) духовные предметы, связанные с материей (например, небесные сферы); </a:t>
            </a:r>
            <a:br>
              <a:rPr lang="ru-RU" dirty="0" smtClean="0"/>
            </a:br>
            <a:r>
              <a:rPr lang="ru-RU" dirty="0" smtClean="0"/>
              <a:t>3) предметы, связанные с телесностью, а иногда и не связанные (субстанция, свойство, необходимость, свобода и т.д., которые составляют основу метафизики); </a:t>
            </a:r>
            <a:br>
              <a:rPr lang="ru-RU" dirty="0" smtClean="0"/>
            </a:br>
            <a:r>
              <a:rPr lang="ru-RU" dirty="0" smtClean="0"/>
              <a:t>4) понятия, всегда связанные с материей (существование и сущность индивидуальной конкретной вещи).</a:t>
            </a:r>
          </a:p>
          <a:p>
            <a:r>
              <a:rPr lang="ru-RU" dirty="0" smtClean="0"/>
              <a:t>Против учения о переселении душ, ибо это тесно связывает душу с телом. </a:t>
            </a:r>
          </a:p>
          <a:p>
            <a:endParaRPr lang="ru-RU" dirty="0"/>
          </a:p>
        </p:txBody>
      </p:sp>
      <p:sp>
        <p:nvSpPr>
          <p:cNvPr id="4" name="Заголовок 1"/>
          <p:cNvSpPr>
            <a:spLocks noGrp="1"/>
          </p:cNvSpPr>
          <p:nvPr>
            <p:ph type="title"/>
          </p:nvPr>
        </p:nvSpPr>
        <p:spPr>
          <a:xfrm>
            <a:off x="1331640" y="260648"/>
            <a:ext cx="8229600" cy="1143000"/>
          </a:xfrm>
        </p:spPr>
        <p:txBody>
          <a:bodyPr>
            <a:normAutofit/>
          </a:bodyPr>
          <a:lstStyle/>
          <a:p>
            <a:r>
              <a:rPr lang="ru-RU" b="1" dirty="0" smtClean="0"/>
              <a:t>Ибн Сина (980-1037)</a:t>
            </a:r>
            <a:r>
              <a:rPr lang="ru-RU" dirty="0" smtClean="0"/>
              <a:t> </a:t>
            </a:r>
            <a:endParaRPr lang="ru-RU" dirty="0"/>
          </a:p>
        </p:txBody>
      </p:sp>
    </p:spTree>
    <p:extLst>
      <p:ext uri="{BB962C8B-B14F-4D97-AF65-F5344CB8AC3E}">
        <p14:creationId xmlns:p14="http://schemas.microsoft.com/office/powerpoint/2010/main" val="178474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6"/>
            <a:ext cx="8229600" cy="5697559"/>
          </a:xfrm>
        </p:spPr>
        <p:txBody>
          <a:bodyPr>
            <a:noAutofit/>
          </a:bodyPr>
          <a:lstStyle/>
          <a:p>
            <a:pPr>
              <a:spcBef>
                <a:spcPts val="0"/>
              </a:spcBef>
            </a:pPr>
            <a:r>
              <a:rPr lang="ru-RU" sz="2299" b="1" dirty="0"/>
              <a:t>Монадология (Лейбниц)</a:t>
            </a:r>
          </a:p>
          <a:p>
            <a:pPr>
              <a:spcBef>
                <a:spcPts val="0"/>
              </a:spcBef>
            </a:pPr>
            <a:r>
              <a:rPr lang="ru-RU" sz="2299" dirty="0"/>
              <a:t>Мир полон сил. </a:t>
            </a:r>
            <a:r>
              <a:rPr lang="ru-RU" sz="2299" i="1" dirty="0"/>
              <a:t>Ньютон</a:t>
            </a:r>
            <a:r>
              <a:rPr lang="ru-RU" sz="2299" dirty="0"/>
              <a:t>: «Приложенная сила есть действие, производимое над телом, чтобы изменить его состояние покоя или равномерного прямолинейного движения».</a:t>
            </a:r>
          </a:p>
          <a:p>
            <a:pPr>
              <a:spcBef>
                <a:spcPts val="0"/>
              </a:spcBef>
            </a:pPr>
            <a:r>
              <a:rPr lang="ru-RU" sz="2299" dirty="0"/>
              <a:t>«Понятие силы, или способности (по-немецки </a:t>
            </a:r>
            <a:r>
              <a:rPr lang="ru-RU" sz="2299" dirty="0" err="1"/>
              <a:t>Kraft</a:t>
            </a:r>
            <a:r>
              <a:rPr lang="ru-RU" sz="2299" dirty="0"/>
              <a:t>, по-французски </a:t>
            </a:r>
            <a:r>
              <a:rPr lang="ru-RU" sz="2299" dirty="0" err="1"/>
              <a:t>force</a:t>
            </a:r>
            <a:r>
              <a:rPr lang="ru-RU" sz="2299" dirty="0"/>
              <a:t>), объяснению которого я предназначил особую науку — Динамику, проливает яркий свет на истинное понятие субстанции».</a:t>
            </a:r>
          </a:p>
          <a:p>
            <a:pPr>
              <a:spcBef>
                <a:spcPts val="0"/>
              </a:spcBef>
            </a:pPr>
            <a:r>
              <a:rPr lang="ru-RU" sz="2299" dirty="0"/>
              <a:t>Субстанция – это сила. </a:t>
            </a:r>
          </a:p>
          <a:p>
            <a:pPr>
              <a:spcBef>
                <a:spcPts val="0"/>
              </a:spcBef>
            </a:pPr>
            <a:r>
              <a:rPr lang="ru-RU" sz="2299" dirty="0"/>
              <a:t>Ведь главное свойство субстанции — способность к действию. </a:t>
            </a:r>
          </a:p>
          <a:p>
            <a:pPr>
              <a:spcBef>
                <a:spcPts val="0"/>
              </a:spcBef>
            </a:pPr>
            <a:r>
              <a:rPr lang="ru-RU" sz="2299" dirty="0">
                <a:ea typeface="Times New Roman"/>
              </a:rPr>
              <a:t>«Вот эта сила или склонность, для которой я не могу найти лучшего обозначения, чем энтелехия, и есть то, что привлекало до сих пор так мало внимания; а между тем среди всех начал нет почти ничего более значительного и более достойного внимания, чем это начало».</a:t>
            </a:r>
          </a:p>
        </p:txBody>
      </p:sp>
    </p:spTree>
    <p:extLst>
      <p:ext uri="{BB962C8B-B14F-4D97-AF65-F5344CB8AC3E}">
        <p14:creationId xmlns:p14="http://schemas.microsoft.com/office/powerpoint/2010/main" val="958567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ru-RU" altLang="ru-RU" smtClean="0"/>
              <a:t>«Колесо бытия»</a:t>
            </a:r>
          </a:p>
        </p:txBody>
      </p:sp>
      <p:sp>
        <p:nvSpPr>
          <p:cNvPr id="37891" name="Rectangle 3"/>
          <p:cNvSpPr>
            <a:spLocks noGrp="1" noChangeArrowheads="1"/>
          </p:cNvSpPr>
          <p:nvPr>
            <p:ph type="body" idx="1"/>
          </p:nvPr>
        </p:nvSpPr>
        <p:spPr/>
        <p:txBody>
          <a:bodyPr>
            <a:normAutofit fontScale="85000" lnSpcReduction="10000"/>
          </a:bodyPr>
          <a:lstStyle/>
          <a:p>
            <a:pPr eaLnBrk="1" hangingPunct="1">
              <a:lnSpc>
                <a:spcPct val="80000"/>
              </a:lnSpc>
            </a:pPr>
            <a:r>
              <a:rPr lang="ru-RU" altLang="ru-RU" sz="2000"/>
              <a:t>1. Страдание обусловлено рождением.</a:t>
            </a:r>
          </a:p>
          <a:p>
            <a:pPr eaLnBrk="1" hangingPunct="1">
              <a:lnSpc>
                <a:spcPct val="80000"/>
              </a:lnSpc>
            </a:pPr>
            <a:r>
              <a:rPr lang="ru-RU" altLang="ru-RU" sz="2000"/>
              <a:t>2. Рождение – стремлением к жизни.</a:t>
            </a:r>
          </a:p>
          <a:p>
            <a:pPr eaLnBrk="1" hangingPunct="1">
              <a:lnSpc>
                <a:spcPct val="80000"/>
              </a:lnSpc>
            </a:pPr>
            <a:r>
              <a:rPr lang="ru-RU" altLang="ru-RU" sz="2000"/>
              <a:t>3. Стремление к жизни – умственной привязанностью к объектам.</a:t>
            </a:r>
          </a:p>
          <a:p>
            <a:pPr eaLnBrk="1" hangingPunct="1">
              <a:lnSpc>
                <a:spcPct val="80000"/>
              </a:lnSpc>
            </a:pPr>
            <a:r>
              <a:rPr lang="ru-RU" altLang="ru-RU" sz="2000"/>
              <a:t>4. Привязанность – желанием вещей.</a:t>
            </a:r>
          </a:p>
          <a:p>
            <a:pPr eaLnBrk="1" hangingPunct="1">
              <a:lnSpc>
                <a:spcPct val="80000"/>
              </a:lnSpc>
            </a:pPr>
            <a:r>
              <a:rPr lang="ru-RU" altLang="ru-RU" sz="2000"/>
              <a:t>5. Желание – чувственным восприятием.</a:t>
            </a:r>
          </a:p>
          <a:p>
            <a:pPr eaLnBrk="1" hangingPunct="1">
              <a:lnSpc>
                <a:spcPct val="80000"/>
              </a:lnSpc>
            </a:pPr>
            <a:r>
              <a:rPr lang="ru-RU" altLang="ru-RU" sz="2000"/>
              <a:t>6. Чувственное восприятие – соприкосновением с объектами.</a:t>
            </a:r>
          </a:p>
          <a:p>
            <a:pPr eaLnBrk="1" hangingPunct="1">
              <a:lnSpc>
                <a:spcPct val="80000"/>
              </a:lnSpc>
            </a:pPr>
            <a:r>
              <a:rPr lang="ru-RU" altLang="ru-RU" sz="2000"/>
              <a:t>7. Соприкосновение – шестью органами познания.</a:t>
            </a:r>
          </a:p>
          <a:p>
            <a:pPr eaLnBrk="1" hangingPunct="1">
              <a:lnSpc>
                <a:spcPct val="80000"/>
              </a:lnSpc>
            </a:pPr>
            <a:r>
              <a:rPr lang="ru-RU" altLang="ru-RU" sz="2000"/>
              <a:t>8. Органы познания – эмбриональным развитием.</a:t>
            </a:r>
          </a:p>
          <a:p>
            <a:pPr eaLnBrk="1" hangingPunct="1">
              <a:lnSpc>
                <a:spcPct val="80000"/>
              </a:lnSpc>
            </a:pPr>
            <a:r>
              <a:rPr lang="ru-RU" altLang="ru-RU" sz="2000"/>
              <a:t>9. Эмбрион не может развиться без первоначального сознания.</a:t>
            </a:r>
          </a:p>
          <a:p>
            <a:pPr eaLnBrk="1" hangingPunct="1">
              <a:lnSpc>
                <a:spcPct val="80000"/>
              </a:lnSpc>
            </a:pPr>
            <a:r>
              <a:rPr lang="ru-RU" altLang="ru-RU" sz="2000"/>
              <a:t>10. Первоначально сознание обусловлено впечатлениями прошлой жизни.</a:t>
            </a:r>
          </a:p>
          <a:p>
            <a:pPr eaLnBrk="1" hangingPunct="1">
              <a:lnSpc>
                <a:spcPct val="80000"/>
              </a:lnSpc>
            </a:pPr>
            <a:r>
              <a:rPr lang="ru-RU" altLang="ru-RU" sz="2000"/>
              <a:t>11. Эти впечатления вызваны неведением истины.</a:t>
            </a:r>
          </a:p>
        </p:txBody>
      </p:sp>
    </p:spTree>
    <p:extLst>
      <p:ext uri="{BB962C8B-B14F-4D97-AF65-F5344CB8AC3E}">
        <p14:creationId xmlns:p14="http://schemas.microsoft.com/office/powerpoint/2010/main" val="3430053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68275"/>
            <a:ext cx="9144000" cy="1143000"/>
          </a:xfrm>
        </p:spPr>
        <p:txBody>
          <a:bodyPr>
            <a:normAutofit fontScale="90000"/>
          </a:bodyPr>
          <a:lstStyle/>
          <a:p>
            <a:r>
              <a:rPr lang="ru-RU" dirty="0" smtClean="0"/>
              <a:t>Георг </a:t>
            </a:r>
            <a:r>
              <a:rPr lang="ru-RU" dirty="0"/>
              <a:t>Вильгельм </a:t>
            </a:r>
            <a:r>
              <a:rPr lang="ru-RU" dirty="0" smtClean="0"/>
              <a:t>Фридрих Гегель</a:t>
            </a:r>
            <a:r>
              <a:rPr lang="ru-RU" dirty="0"/>
              <a:t> </a:t>
            </a:r>
            <a:r>
              <a:rPr lang="ru-RU" dirty="0" smtClean="0"/>
              <a:t>(1770 – 1831)</a:t>
            </a:r>
            <a:r>
              <a:rPr lang="ru-RU" dirty="0"/>
              <a:t/>
            </a:r>
            <a:br>
              <a:rPr lang="ru-RU" dirty="0"/>
            </a:br>
            <a:endParaRPr lang="ru-RU" dirty="0"/>
          </a:p>
        </p:txBody>
      </p:sp>
      <p:sp>
        <p:nvSpPr>
          <p:cNvPr id="4" name="AutoShape 2" descr="http://urait.ru/uploads/user_photo/396538_44EF0FE00BF649E5BA2DF1E31C1B4D5B.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8" name="Рисунок 7"/>
          <p:cNvPicPr>
            <a:picLocks noChangeAspect="1"/>
          </p:cNvPicPr>
          <p:nvPr/>
        </p:nvPicPr>
        <p:blipFill rotWithShape="1">
          <a:blip r:embed="rId2"/>
          <a:srcRect t="20601"/>
          <a:stretch/>
        </p:blipFill>
        <p:spPr>
          <a:xfrm>
            <a:off x="2483768" y="1052736"/>
            <a:ext cx="4752528" cy="5660232"/>
          </a:xfrm>
          <a:prstGeom prst="rect">
            <a:avLst/>
          </a:prstGeom>
        </p:spPr>
      </p:pic>
    </p:spTree>
    <p:extLst>
      <p:ext uri="{BB962C8B-B14F-4D97-AF65-F5344CB8AC3E}">
        <p14:creationId xmlns:p14="http://schemas.microsoft.com/office/powerpoint/2010/main" val="421041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9"/>
            <a:ext cx="8229600" cy="5768997"/>
          </a:xfrm>
        </p:spPr>
        <p:txBody>
          <a:bodyPr>
            <a:normAutofit fontScale="70000" lnSpcReduction="20000"/>
          </a:bodyPr>
          <a:lstStyle/>
          <a:p>
            <a:r>
              <a:rPr lang="ru-RU" b="1" dirty="0" smtClean="0"/>
              <a:t>Учение о бытии Гегеля</a:t>
            </a:r>
          </a:p>
          <a:p>
            <a:r>
              <a:rPr lang="ru-RU" dirty="0" smtClean="0"/>
              <a:t>А. КАЧЕСТВО</a:t>
            </a:r>
          </a:p>
          <a:p>
            <a:r>
              <a:rPr lang="ru-RU" dirty="0" smtClean="0"/>
              <a:t>«Начиная мыслить, мы не имеем ничего, кроме мысли в ее чистой неопределенности… Но это мы и называем бытием. Его нельзя ни ощущать, ни созерцать, ни представлять себе, оно есть чистая мысль, и, как таковая, оно образует начало».</a:t>
            </a:r>
          </a:p>
          <a:p>
            <a:r>
              <a:rPr lang="ru-RU" dirty="0" smtClean="0"/>
              <a:t>Бытие - неопределенная непосредственность – переходит в небытие. Единство бытия и небытия есть становление.</a:t>
            </a:r>
          </a:p>
          <a:p>
            <a:r>
              <a:rPr lang="ru-RU" dirty="0" smtClean="0"/>
              <a:t>Результат становления - наличное бытие. Оно имеет определенность, поэтому есть качество.</a:t>
            </a:r>
          </a:p>
          <a:p>
            <a:r>
              <a:rPr lang="ru-RU" dirty="0" smtClean="0"/>
              <a:t>Качество предполагает нечто другое, т.е. инобытие. </a:t>
            </a:r>
          </a:p>
          <a:p>
            <a:r>
              <a:rPr lang="ru-RU" dirty="0" smtClean="0"/>
              <a:t>Бытие получает определенность, т.е. предел, становится </a:t>
            </a:r>
            <a:r>
              <a:rPr lang="ru-RU" dirty="0" err="1" smtClean="0"/>
              <a:t>для-себя-бытием</a:t>
            </a:r>
            <a:r>
              <a:rPr lang="ru-RU" dirty="0" smtClean="0"/>
              <a:t>. Пример – «Я».</a:t>
            </a:r>
          </a:p>
          <a:p>
            <a:r>
              <a:rPr lang="ru-RU" dirty="0" smtClean="0"/>
              <a:t>В. КОЛИЧЕСТВО.</a:t>
            </a:r>
          </a:p>
          <a:p>
            <a:r>
              <a:rPr lang="ru-RU" dirty="0" smtClean="0"/>
              <a:t>«Количество есть чистое бытие, в котором определенность положена как снятая, или безразличная». Примеры: время, пространство.</a:t>
            </a:r>
          </a:p>
          <a:p>
            <a:r>
              <a:rPr lang="ru-RU" dirty="0" smtClean="0"/>
              <a:t>С. МЕРА.</a:t>
            </a:r>
          </a:p>
          <a:p>
            <a:r>
              <a:rPr lang="ru-RU" dirty="0" smtClean="0"/>
              <a:t>Мера – определенное количество, с которым связано некое качество.</a:t>
            </a:r>
          </a:p>
          <a:p>
            <a:endParaRPr lang="ru-RU" dirty="0" smtClean="0"/>
          </a:p>
          <a:p>
            <a:endParaRPr lang="ru-RU" dirty="0"/>
          </a:p>
        </p:txBody>
      </p:sp>
    </p:spTree>
    <p:extLst>
      <p:ext uri="{BB962C8B-B14F-4D97-AF65-F5344CB8AC3E}">
        <p14:creationId xmlns:p14="http://schemas.microsoft.com/office/powerpoint/2010/main" val="3576426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9"/>
            <a:ext cx="8229600" cy="5768997"/>
          </a:xfrm>
        </p:spPr>
        <p:txBody>
          <a:bodyPr>
            <a:normAutofit fontScale="40000" lnSpcReduction="20000"/>
          </a:bodyPr>
          <a:lstStyle/>
          <a:p>
            <a:r>
              <a:rPr lang="ru-RU" sz="3500" b="1" dirty="0"/>
              <a:t>Учение о сущности Гегеля</a:t>
            </a:r>
          </a:p>
          <a:p>
            <a:r>
              <a:rPr lang="ru-RU" sz="3500" dirty="0"/>
              <a:t>А. СУЩНОСТЬ.</a:t>
            </a:r>
          </a:p>
          <a:p>
            <a:r>
              <a:rPr lang="ru-RU" sz="3500" dirty="0"/>
              <a:t>В. ЯВЛЕНИЕ</a:t>
            </a:r>
          </a:p>
          <a:p>
            <a:r>
              <a:rPr lang="ru-RU" sz="3500" dirty="0"/>
              <a:t>Критикует Канта за противопоставление явления сущности: явление выражает сущность, оно выше, чем просто бытие.</a:t>
            </a:r>
          </a:p>
          <a:p>
            <a:r>
              <a:rPr lang="ru-RU" sz="3500" dirty="0"/>
              <a:t>Закон – единство явлений в их многообразии.</a:t>
            </a:r>
          </a:p>
          <a:p>
            <a:r>
              <a:rPr lang="ru-RU" sz="3500" dirty="0"/>
              <a:t>Содержание и форма: возникает категория отношения.</a:t>
            </a:r>
          </a:p>
          <a:p>
            <a:r>
              <a:rPr lang="ru-RU" sz="3500" dirty="0"/>
              <a:t>С. ДЕЙСТВИТЕЛЬНОСТЬ.</a:t>
            </a:r>
          </a:p>
          <a:p>
            <a:r>
              <a:rPr lang="ru-RU" sz="3500" dirty="0"/>
              <a:t>Вследствие единства внешнего и внутреннего отношения возникает действительность.</a:t>
            </a:r>
          </a:p>
          <a:p>
            <a:r>
              <a:rPr lang="ru-RU" sz="3500" dirty="0"/>
              <a:t>Возможность, случайность и необходимость – триада развития действительности.</a:t>
            </a:r>
          </a:p>
          <a:p>
            <a:r>
              <a:rPr lang="ru-RU" sz="3500" dirty="0"/>
              <a:t>Необходимость – это развитая действительность.</a:t>
            </a:r>
          </a:p>
          <a:p>
            <a:r>
              <a:rPr lang="ru-RU" sz="3500" dirty="0" err="1"/>
              <a:t>Необх</a:t>
            </a:r>
            <a:r>
              <a:rPr lang="ru-RU" sz="3500" dirty="0"/>
              <a:t>. и </a:t>
            </a:r>
            <a:r>
              <a:rPr lang="ru-RU" sz="3500" dirty="0" err="1"/>
              <a:t>случ</a:t>
            </a:r>
            <a:r>
              <a:rPr lang="ru-RU" sz="3500" dirty="0"/>
              <a:t>. порождают субстанцию и акциденцию.</a:t>
            </a:r>
          </a:p>
          <a:p>
            <a:r>
              <a:rPr lang="ru-RU" sz="3500" dirty="0"/>
              <a:t>Причинное отношение – более высокое: субстанция порождает акциденцию.</a:t>
            </a:r>
          </a:p>
          <a:p>
            <a:r>
              <a:rPr lang="ru-RU" sz="3500" dirty="0"/>
              <a:t>Причина и следствие переходят друг в друга: взаимодействие.</a:t>
            </a:r>
          </a:p>
          <a:p>
            <a:r>
              <a:rPr lang="ru-RU" sz="3500" dirty="0"/>
              <a:t>Т.е. субстанция – это причина самой себя.</a:t>
            </a:r>
          </a:p>
          <a:p>
            <a:r>
              <a:rPr lang="ru-RU" sz="3500" dirty="0"/>
              <a:t>Итог: сущность светится в себе; она есть явление; она открывается вместе с явлением и есть действительность.</a:t>
            </a:r>
          </a:p>
          <a:p>
            <a:endParaRPr lang="ru-RU" dirty="0" smtClean="0"/>
          </a:p>
          <a:p>
            <a:endParaRPr lang="ru-RU" dirty="0"/>
          </a:p>
        </p:txBody>
      </p:sp>
    </p:spTree>
    <p:extLst>
      <p:ext uri="{BB962C8B-B14F-4D97-AF65-F5344CB8AC3E}">
        <p14:creationId xmlns:p14="http://schemas.microsoft.com/office/powerpoint/2010/main" val="3736386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42921"/>
            <a:ext cx="8229600" cy="5483245"/>
          </a:xfrm>
        </p:spPr>
        <p:txBody>
          <a:bodyPr>
            <a:normAutofit fontScale="55000" lnSpcReduction="20000"/>
          </a:bodyPr>
          <a:lstStyle/>
          <a:p>
            <a:r>
              <a:rPr lang="ru-RU" b="1" dirty="0" smtClean="0"/>
              <a:t>Учение о понятии Гегеля</a:t>
            </a:r>
          </a:p>
          <a:p>
            <a:r>
              <a:rPr lang="ru-RU" dirty="0" smtClean="0"/>
              <a:t>Понятие есть всё. В нем все содержится, как растение из семени.</a:t>
            </a:r>
          </a:p>
          <a:p>
            <a:r>
              <a:rPr lang="ru-RU" dirty="0" smtClean="0"/>
              <a:t>А. СУБЪЕКТИВНОЕ ПОНЯТИЕ</a:t>
            </a:r>
          </a:p>
          <a:p>
            <a:r>
              <a:rPr lang="ru-RU" dirty="0" smtClean="0"/>
              <a:t>Понятие содержит в себе всеобщего, особенного и единичного. Поэтому понятие – это не только общее. Конкретное всегда выражено в форме понятия.</a:t>
            </a:r>
          </a:p>
          <a:p>
            <a:r>
              <a:rPr lang="ru-RU" dirty="0" smtClean="0"/>
              <a:t>Суждение есть распадение понятия на свои моменты. Поэтому в суждении всегда соединяется общее и единичное (или особенное).</a:t>
            </a:r>
          </a:p>
          <a:p>
            <a:r>
              <a:rPr lang="ru-RU" dirty="0" smtClean="0"/>
              <a:t>Единство понятия и суждения – умозаключение.</a:t>
            </a:r>
          </a:p>
          <a:p>
            <a:r>
              <a:rPr lang="ru-RU" dirty="0" smtClean="0"/>
              <a:t>В. ОБЪЕКТ.</a:t>
            </a:r>
          </a:p>
          <a:p>
            <a:r>
              <a:rPr lang="ru-RU" dirty="0" smtClean="0"/>
              <a:t>Кратко философия природы.</a:t>
            </a:r>
          </a:p>
          <a:p>
            <a:r>
              <a:rPr lang="ru-RU" dirty="0" smtClean="0"/>
              <a:t>Механизм, химизм, телеология.</a:t>
            </a:r>
          </a:p>
          <a:p>
            <a:r>
              <a:rPr lang="ru-RU" dirty="0" smtClean="0"/>
              <a:t>Цель – в органическом мире. Наличие цели доказывает существование Бога.</a:t>
            </a:r>
          </a:p>
          <a:p>
            <a:r>
              <a:rPr lang="ru-RU" dirty="0" smtClean="0"/>
              <a:t>С. ИДЕЯ.</a:t>
            </a:r>
          </a:p>
          <a:p>
            <a:r>
              <a:rPr lang="ru-RU" dirty="0" smtClean="0"/>
              <a:t>Идея есть истина в себе и для себя, абсолютное единство понятия и объективности.</a:t>
            </a:r>
          </a:p>
          <a:p>
            <a:r>
              <a:rPr lang="ru-RU" dirty="0" smtClean="0"/>
              <a:t>Все, что было до этого, суть лишь моменты идеи.</a:t>
            </a:r>
          </a:p>
          <a:p>
            <a:r>
              <a:rPr lang="ru-RU" dirty="0" smtClean="0"/>
              <a:t>Идея есть процесс.</a:t>
            </a:r>
          </a:p>
          <a:p>
            <a:r>
              <a:rPr lang="ru-RU" dirty="0" smtClean="0"/>
              <a:t>Три ступени: жизнь, познание, абсолютная идея.</a:t>
            </a:r>
          </a:p>
          <a:p>
            <a:endParaRPr lang="ru-RU" dirty="0"/>
          </a:p>
        </p:txBody>
      </p:sp>
    </p:spTree>
    <p:extLst>
      <p:ext uri="{BB962C8B-B14F-4D97-AF65-F5344CB8AC3E}">
        <p14:creationId xmlns:p14="http://schemas.microsoft.com/office/powerpoint/2010/main" val="1325992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1" b="1" dirty="0"/>
              <a:t>Карл Маркс (5 мая 1818 — 14 марта 1883) </a:t>
            </a:r>
            <a:br>
              <a:rPr lang="ru-RU" sz="2801" b="1" dirty="0"/>
            </a:br>
            <a:r>
              <a:rPr lang="ru-RU" sz="2801" b="1" dirty="0"/>
              <a:t>Фридрих Энгельс (28 ноября 1820 — 5 августа 1895)</a:t>
            </a:r>
          </a:p>
        </p:txBody>
      </p:sp>
      <p:pic>
        <p:nvPicPr>
          <p:cNvPr id="4" name="Содержимое 3" descr="Маркс.jpg"/>
          <p:cNvPicPr>
            <a:picLocks noGrp="1" noChangeAspect="1"/>
          </p:cNvPicPr>
          <p:nvPr>
            <p:ph idx="1"/>
          </p:nvPr>
        </p:nvPicPr>
        <p:blipFill>
          <a:blip r:embed="rId2" cstate="print"/>
          <a:stretch>
            <a:fillRect/>
          </a:stretch>
        </p:blipFill>
        <p:spPr>
          <a:xfrm>
            <a:off x="571475" y="1857366"/>
            <a:ext cx="3357585" cy="4398437"/>
          </a:xfrm>
        </p:spPr>
      </p:pic>
      <p:pic>
        <p:nvPicPr>
          <p:cNvPr id="5" name="Рисунок 4" descr="Engels.jpg"/>
          <p:cNvPicPr>
            <a:picLocks noChangeAspect="1"/>
          </p:cNvPicPr>
          <p:nvPr/>
        </p:nvPicPr>
        <p:blipFill>
          <a:blip r:embed="rId3" cstate="print"/>
          <a:stretch>
            <a:fillRect/>
          </a:stretch>
        </p:blipFill>
        <p:spPr>
          <a:xfrm>
            <a:off x="5214942" y="1857366"/>
            <a:ext cx="3143272" cy="4428521"/>
          </a:xfrm>
          <a:prstGeom prst="rect">
            <a:avLst/>
          </a:prstGeom>
        </p:spPr>
      </p:pic>
    </p:spTree>
    <p:extLst>
      <p:ext uri="{BB962C8B-B14F-4D97-AF65-F5344CB8AC3E}">
        <p14:creationId xmlns:p14="http://schemas.microsoft.com/office/powerpoint/2010/main" val="418993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2202714347"/>
              </p:ext>
            </p:extLst>
          </p:nvPr>
        </p:nvGraphicFramePr>
        <p:xfrm>
          <a:off x="107504" y="116632"/>
          <a:ext cx="8928992" cy="6624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5889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42921"/>
            <a:ext cx="8229600" cy="5483245"/>
          </a:xfrm>
        </p:spPr>
        <p:txBody>
          <a:bodyPr>
            <a:normAutofit/>
          </a:bodyPr>
          <a:lstStyle/>
          <a:p>
            <a:r>
              <a:rPr lang="ru-RU" dirty="0" smtClean="0"/>
              <a:t>Материя имеет начало движения в самой себе. Этим началом движения является принцип единства и борьбы противоположностей — основной закон диалектики. Другие законы: закон отрицания </a:t>
            </a:r>
            <a:r>
              <a:rPr lang="ru-RU" dirty="0" err="1" smtClean="0"/>
              <a:t>отрицания</a:t>
            </a:r>
            <a:r>
              <a:rPr lang="ru-RU" dirty="0" smtClean="0"/>
              <a:t> и закон перехода количества в качество.</a:t>
            </a:r>
          </a:p>
          <a:p>
            <a:r>
              <a:rPr lang="ru-RU" dirty="0" smtClean="0"/>
              <a:t>«Философы лишь различным образом </a:t>
            </a:r>
            <a:r>
              <a:rPr lang="ru-RU" i="1" dirty="0" smtClean="0"/>
              <a:t>объясняли</a:t>
            </a:r>
            <a:r>
              <a:rPr lang="ru-RU" dirty="0" smtClean="0"/>
              <a:t> мир, но дело заключается в том, чтобы </a:t>
            </a:r>
            <a:r>
              <a:rPr lang="ru-RU" i="1" dirty="0" smtClean="0"/>
              <a:t>изменить</a:t>
            </a:r>
            <a:r>
              <a:rPr lang="ru-RU" dirty="0" smtClean="0"/>
              <a:t> его» («Тезисы о Фейербахе»). </a:t>
            </a:r>
            <a:endParaRPr lang="ru-RU" dirty="0"/>
          </a:p>
        </p:txBody>
      </p:sp>
    </p:spTree>
    <p:extLst>
      <p:ext uri="{BB962C8B-B14F-4D97-AF65-F5344CB8AC3E}">
        <p14:creationId xmlns:p14="http://schemas.microsoft.com/office/powerpoint/2010/main" val="12071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796908"/>
          </a:xfrm>
        </p:spPr>
        <p:txBody>
          <a:bodyPr>
            <a:normAutofit/>
          </a:bodyPr>
          <a:lstStyle/>
          <a:p>
            <a:r>
              <a:rPr lang="ru-RU" sz="3201" b="1" dirty="0"/>
              <a:t>Френсис Брэдли (1846-1924)</a:t>
            </a:r>
          </a:p>
        </p:txBody>
      </p:sp>
      <p:sp>
        <p:nvSpPr>
          <p:cNvPr id="3" name="Содержимое 2"/>
          <p:cNvSpPr>
            <a:spLocks noGrp="1"/>
          </p:cNvSpPr>
          <p:nvPr>
            <p:ph idx="1"/>
          </p:nvPr>
        </p:nvSpPr>
        <p:spPr>
          <a:xfrm>
            <a:off x="3286116" y="1285863"/>
            <a:ext cx="5400684" cy="4840303"/>
          </a:xfrm>
        </p:spPr>
        <p:txBody>
          <a:bodyPr>
            <a:normAutofit/>
          </a:bodyPr>
          <a:lstStyle/>
          <a:p>
            <a:r>
              <a:rPr lang="ru-RU" dirty="0" smtClean="0"/>
              <a:t>«Явление и действительность».</a:t>
            </a:r>
          </a:p>
          <a:p>
            <a:r>
              <a:rPr lang="ru-RU" dirty="0" smtClean="0"/>
              <a:t>Скептицизм в принципе невозможен: ведь знать, что реальность непознаваема, уже означает знать эту реальность.</a:t>
            </a:r>
          </a:p>
          <a:p>
            <a:r>
              <a:rPr lang="ru-RU" dirty="0" smtClean="0"/>
              <a:t>Нереальность материального мира следует из противоречивости его познания посредством чувств.</a:t>
            </a:r>
            <a:endParaRPr lang="ru-RU" dirty="0"/>
          </a:p>
        </p:txBody>
      </p:sp>
      <p:pic>
        <p:nvPicPr>
          <p:cNvPr id="1026" name="Picture 2" descr="FHBradley.gif"/>
          <p:cNvPicPr>
            <a:picLocks noChangeAspect="1" noChangeArrowheads="1"/>
          </p:cNvPicPr>
          <p:nvPr/>
        </p:nvPicPr>
        <p:blipFill>
          <a:blip r:embed="rId2" cstate="print"/>
          <a:srcRect/>
          <a:stretch>
            <a:fillRect/>
          </a:stretch>
        </p:blipFill>
        <p:spPr bwMode="auto">
          <a:xfrm>
            <a:off x="142845" y="1285860"/>
            <a:ext cx="2580299" cy="3143272"/>
          </a:xfrm>
          <a:prstGeom prst="rect">
            <a:avLst/>
          </a:prstGeom>
          <a:noFill/>
        </p:spPr>
      </p:pic>
    </p:spTree>
    <p:extLst>
      <p:ext uri="{BB962C8B-B14F-4D97-AF65-F5344CB8AC3E}">
        <p14:creationId xmlns:p14="http://schemas.microsoft.com/office/powerpoint/2010/main" val="2148650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6"/>
            <a:ext cx="8229600" cy="5697559"/>
          </a:xfrm>
        </p:spPr>
        <p:txBody>
          <a:bodyPr>
            <a:normAutofit/>
          </a:bodyPr>
          <a:lstStyle/>
          <a:p>
            <a:r>
              <a:rPr lang="ru-RU" dirty="0" smtClean="0"/>
              <a:t>Наш мир нереален, значит, есть реальность.</a:t>
            </a:r>
          </a:p>
          <a:p>
            <a:r>
              <a:rPr lang="ru-RU" b="1" dirty="0" smtClean="0"/>
              <a:t>Абсолют </a:t>
            </a:r>
            <a:r>
              <a:rPr lang="ru-RU" dirty="0" smtClean="0"/>
              <a:t>есть опыт как совокупность всех переживаний, т. е. единство мышления, чувства и воли. Это не опыт чей-либо, не опыт Бога, а опыт вообще. </a:t>
            </a:r>
          </a:p>
          <a:p>
            <a:r>
              <a:rPr lang="ru-RU" dirty="0" smtClean="0"/>
              <a:t>Абсолют существует только в своих проявлениях. Он выше Бога. Бог есть одно из проявлений абсолюта. </a:t>
            </a:r>
          </a:p>
          <a:p>
            <a:r>
              <a:rPr lang="ru-RU" dirty="0" smtClean="0"/>
              <a:t>Бернард </a:t>
            </a:r>
            <a:r>
              <a:rPr lang="ru-RU" dirty="0" err="1" smtClean="0"/>
              <a:t>Бозанкет</a:t>
            </a:r>
            <a:r>
              <a:rPr lang="ru-RU" dirty="0" smtClean="0"/>
              <a:t> (1848–1923</a:t>
            </a:r>
            <a:r>
              <a:rPr lang="ru-RU" smtClean="0"/>
              <a:t>), Джон </a:t>
            </a:r>
            <a:r>
              <a:rPr lang="ru-RU" dirty="0" err="1" smtClean="0"/>
              <a:t>Мак-Таггарт</a:t>
            </a:r>
            <a:r>
              <a:rPr lang="ru-RU" dirty="0" smtClean="0"/>
              <a:t> (1866–1925). </a:t>
            </a:r>
          </a:p>
          <a:p>
            <a:endParaRPr lang="ru-RU" dirty="0"/>
          </a:p>
        </p:txBody>
      </p:sp>
    </p:spTree>
    <p:extLst>
      <p:ext uri="{BB962C8B-B14F-4D97-AF65-F5344CB8AC3E}">
        <p14:creationId xmlns:p14="http://schemas.microsoft.com/office/powerpoint/2010/main" val="165362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796908"/>
          </a:xfrm>
        </p:spPr>
        <p:txBody>
          <a:bodyPr>
            <a:normAutofit/>
          </a:bodyPr>
          <a:lstStyle/>
          <a:p>
            <a:r>
              <a:rPr lang="ru-RU" dirty="0"/>
              <a:t>Мартин Хайдеггер (1889—1976)</a:t>
            </a:r>
          </a:p>
        </p:txBody>
      </p:sp>
      <p:sp>
        <p:nvSpPr>
          <p:cNvPr id="3" name="Содержимое 2"/>
          <p:cNvSpPr>
            <a:spLocks noGrp="1"/>
          </p:cNvSpPr>
          <p:nvPr>
            <p:ph idx="1"/>
          </p:nvPr>
        </p:nvSpPr>
        <p:spPr>
          <a:xfrm>
            <a:off x="3000364" y="1142986"/>
            <a:ext cx="5686436" cy="4983179"/>
          </a:xfrm>
        </p:spPr>
        <p:txBody>
          <a:bodyPr>
            <a:normAutofit fontScale="92500" lnSpcReduction="20000"/>
          </a:bodyPr>
          <a:lstStyle/>
          <a:p>
            <a:r>
              <a:rPr lang="ru-RU" dirty="0" smtClean="0"/>
              <a:t>Родился недалеко от </a:t>
            </a:r>
            <a:r>
              <a:rPr lang="ru-RU" dirty="0" err="1" smtClean="0"/>
              <a:t>Штудгарта</a:t>
            </a:r>
            <a:r>
              <a:rPr lang="ru-RU" dirty="0" smtClean="0"/>
              <a:t> в небогатой католической семье.</a:t>
            </a:r>
          </a:p>
          <a:p>
            <a:r>
              <a:rPr lang="ru-RU" dirty="0" smtClean="0"/>
              <a:t>1909 – собирается стать монахом-иезуитом, но болезнь сердца.</a:t>
            </a:r>
          </a:p>
          <a:p>
            <a:r>
              <a:rPr lang="ru-RU" dirty="0" smtClean="0"/>
              <a:t>1909 – теологический ф-т </a:t>
            </a:r>
            <a:r>
              <a:rPr lang="ru-RU" dirty="0" err="1" smtClean="0"/>
              <a:t>Фрайбургского</a:t>
            </a:r>
            <a:r>
              <a:rPr lang="ru-RU" dirty="0" smtClean="0"/>
              <a:t> университета</a:t>
            </a:r>
          </a:p>
          <a:p>
            <a:r>
              <a:rPr lang="ru-RU" dirty="0" smtClean="0"/>
              <a:t>1911 – переходит на философский ф-т</a:t>
            </a:r>
          </a:p>
          <a:p>
            <a:r>
              <a:rPr lang="ru-RU" dirty="0" smtClean="0"/>
              <a:t>1915 – доцент этого университета</a:t>
            </a:r>
          </a:p>
          <a:p>
            <a:r>
              <a:rPr lang="ru-RU" dirty="0" smtClean="0"/>
              <a:t>1922 – </a:t>
            </a:r>
            <a:r>
              <a:rPr lang="ru-RU" dirty="0" err="1" smtClean="0"/>
              <a:t>Марбургский</a:t>
            </a:r>
            <a:r>
              <a:rPr lang="ru-RU" dirty="0" smtClean="0"/>
              <a:t> университет</a:t>
            </a:r>
          </a:p>
          <a:p>
            <a:r>
              <a:rPr lang="ru-RU" dirty="0" smtClean="0"/>
              <a:t>1927 – «Бытие и время»</a:t>
            </a:r>
          </a:p>
          <a:p>
            <a:r>
              <a:rPr lang="ru-RU" dirty="0" smtClean="0"/>
              <a:t>1926 – зав. кафедрой философии (вместо </a:t>
            </a:r>
            <a:r>
              <a:rPr lang="ru-RU" dirty="0" err="1" smtClean="0"/>
              <a:t>Гуссерля</a:t>
            </a:r>
            <a:r>
              <a:rPr lang="ru-RU" dirty="0" smtClean="0"/>
              <a:t>)</a:t>
            </a:r>
          </a:p>
          <a:p>
            <a:r>
              <a:rPr lang="ru-RU" dirty="0" smtClean="0"/>
              <a:t>1933 – член нацистской партии.</a:t>
            </a:r>
          </a:p>
          <a:p>
            <a:endParaRPr lang="ru-RU" dirty="0"/>
          </a:p>
        </p:txBody>
      </p:sp>
      <p:pic>
        <p:nvPicPr>
          <p:cNvPr id="66562" name="Picture 2" descr="http://upload.wikimedia.org/wikipedia/en/thumb/8/84/Martin_Heidegger.jpg/220px-Martin_Heidegger.jpg"/>
          <p:cNvPicPr>
            <a:picLocks noChangeAspect="1" noChangeArrowheads="1"/>
          </p:cNvPicPr>
          <p:nvPr/>
        </p:nvPicPr>
        <p:blipFill>
          <a:blip r:embed="rId2" cstate="print"/>
          <a:srcRect/>
          <a:stretch>
            <a:fillRect/>
          </a:stretch>
        </p:blipFill>
        <p:spPr bwMode="auto">
          <a:xfrm>
            <a:off x="214284" y="1214422"/>
            <a:ext cx="2569971" cy="3714776"/>
          </a:xfrm>
          <a:prstGeom prst="rect">
            <a:avLst/>
          </a:prstGeom>
          <a:noFill/>
        </p:spPr>
      </p:pic>
    </p:spTree>
    <p:extLst>
      <p:ext uri="{BB962C8B-B14F-4D97-AF65-F5344CB8AC3E}">
        <p14:creationId xmlns:p14="http://schemas.microsoft.com/office/powerpoint/2010/main" val="157998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6"/>
            <a:ext cx="8229600" cy="5697559"/>
          </a:xfrm>
        </p:spPr>
        <p:txBody>
          <a:bodyPr>
            <a:normAutofit fontScale="92500"/>
          </a:bodyPr>
          <a:lstStyle/>
          <a:p>
            <a:r>
              <a:rPr lang="ru-RU" dirty="0" smtClean="0"/>
              <a:t>Познать бытие без учета человеческого бытия невозможно.</a:t>
            </a:r>
          </a:p>
          <a:p>
            <a:r>
              <a:rPr lang="ru-RU" dirty="0" smtClean="0"/>
              <a:t>«Исследованию подлежит только сущее и больше — ничто; одно сущее и кроме него — ничто; единственно сущее и сверх того — ничто. Как обстоит дело с этим Ничто?» («Что такое метафизика»). </a:t>
            </a:r>
          </a:p>
          <a:p>
            <a:r>
              <a:rPr lang="ru-RU" dirty="0" smtClean="0"/>
              <a:t>Человек всегда может сказать «нет», потому, что существует это самое «ничто». </a:t>
            </a:r>
          </a:p>
          <a:p>
            <a:r>
              <a:rPr lang="ru-RU" dirty="0" smtClean="0"/>
              <a:t>Рассудок направлен только на сущее, поэтому он не может познать «ничто». «Ничто» может быть открыто в чувстве — в ощущении тоски, заброшенности человека в сущем. </a:t>
            </a:r>
          </a:p>
          <a:p>
            <a:pPr hangingPunct="0"/>
            <a:r>
              <a:rPr lang="ru-RU" dirty="0" smtClean="0"/>
              <a:t>Открывается «ничто» в состоянии </a:t>
            </a:r>
            <a:r>
              <a:rPr lang="ru-RU" i="1" dirty="0" smtClean="0"/>
              <a:t>ужаса</a:t>
            </a:r>
            <a:r>
              <a:rPr lang="ru-RU" dirty="0" smtClean="0"/>
              <a:t>. </a:t>
            </a:r>
            <a:r>
              <a:rPr lang="ru-RU" i="1" dirty="0" smtClean="0"/>
              <a:t>Ужас</a:t>
            </a:r>
            <a:r>
              <a:rPr lang="ru-RU" dirty="0" smtClean="0"/>
              <a:t> в корне отличен от боязни. «Ужасом приоткрывается Ничто. В ужасе “земля уходит из-под ног”. Точнее: ужас уводит у нас землю из-под ног, потому что заставляет ускользать сущее в целом».</a:t>
            </a:r>
          </a:p>
          <a:p>
            <a:pPr hangingPunct="0"/>
            <a:endParaRPr lang="ru-RU" dirty="0"/>
          </a:p>
        </p:txBody>
      </p:sp>
    </p:spTree>
    <p:extLst>
      <p:ext uri="{BB962C8B-B14F-4D97-AF65-F5344CB8AC3E}">
        <p14:creationId xmlns:p14="http://schemas.microsoft.com/office/powerpoint/2010/main" val="3362078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4"/>
            <a:ext cx="8229600" cy="5626121"/>
          </a:xfrm>
        </p:spPr>
        <p:txBody>
          <a:bodyPr>
            <a:normAutofit lnSpcReduction="10000"/>
          </a:bodyPr>
          <a:lstStyle/>
          <a:p>
            <a:pPr hangingPunct="0"/>
            <a:r>
              <a:rPr lang="ru-RU" dirty="0" smtClean="0"/>
              <a:t>Человек «выдвинут в ничто», он есть </a:t>
            </a:r>
            <a:r>
              <a:rPr lang="ru-RU" dirty="0" err="1" smtClean="0"/>
              <a:t>Dasein</a:t>
            </a:r>
            <a:r>
              <a:rPr lang="ru-RU" dirty="0" smtClean="0"/>
              <a:t>, «тут-бытие»,  </a:t>
            </a:r>
            <a:r>
              <a:rPr lang="ru-RU" i="1" dirty="0" err="1" smtClean="0"/>
              <a:t>эк-зистенция</a:t>
            </a:r>
            <a:r>
              <a:rPr lang="ru-RU" i="1" dirty="0" smtClean="0"/>
              <a:t> (</a:t>
            </a:r>
            <a:r>
              <a:rPr lang="ru-RU" dirty="0" smtClean="0"/>
              <a:t>от слова </a:t>
            </a:r>
            <a:r>
              <a:rPr lang="ru-RU" i="1" dirty="0" err="1" smtClean="0"/>
              <a:t>эк-стасис</a:t>
            </a:r>
            <a:r>
              <a:rPr lang="ru-RU" dirty="0" smtClean="0"/>
              <a:t>, экстаз: </a:t>
            </a:r>
            <a:r>
              <a:rPr lang="ru-RU" i="1" dirty="0" smtClean="0"/>
              <a:t>эк</a:t>
            </a:r>
            <a:r>
              <a:rPr lang="ru-RU" dirty="0" smtClean="0"/>
              <a:t> — вне, </a:t>
            </a:r>
            <a:r>
              <a:rPr lang="ru-RU" dirty="0" err="1" smtClean="0"/>
              <a:t>эк-стасис</a:t>
            </a:r>
            <a:r>
              <a:rPr lang="ru-RU" dirty="0" smtClean="0"/>
              <a:t> — стояние на выходе). </a:t>
            </a:r>
          </a:p>
          <a:p>
            <a:pPr hangingPunct="0"/>
            <a:r>
              <a:rPr lang="ru-RU" dirty="0" err="1" smtClean="0"/>
              <a:t>Эк-зистенция</a:t>
            </a:r>
            <a:r>
              <a:rPr lang="ru-RU" dirty="0" smtClean="0"/>
              <a:t> — стояние на выходе в истину бытия: «Стояние в просвете бытия я называю </a:t>
            </a:r>
            <a:br>
              <a:rPr lang="ru-RU" dirty="0" smtClean="0"/>
            </a:br>
            <a:r>
              <a:rPr lang="ru-RU" dirty="0" err="1" smtClean="0"/>
              <a:t>эк-зистенцией</a:t>
            </a:r>
            <a:r>
              <a:rPr lang="ru-RU" dirty="0" smtClean="0"/>
              <a:t> человека. Только человеку присущ этот род бытия. Так понятая </a:t>
            </a:r>
            <a:r>
              <a:rPr lang="ru-RU" dirty="0" err="1" smtClean="0"/>
              <a:t>эк-зистенция</a:t>
            </a:r>
            <a:r>
              <a:rPr lang="ru-RU" dirty="0" smtClean="0"/>
              <a:t> — не просто основание возможности разума, </a:t>
            </a:r>
            <a:r>
              <a:rPr lang="ru-RU" dirty="0" err="1" smtClean="0"/>
              <a:t>ratio</a:t>
            </a:r>
            <a:r>
              <a:rPr lang="ru-RU" dirty="0" smtClean="0"/>
              <a:t>; </a:t>
            </a:r>
            <a:r>
              <a:rPr lang="ru-RU" dirty="0" err="1" smtClean="0"/>
              <a:t>эк-зистенция</a:t>
            </a:r>
            <a:r>
              <a:rPr lang="ru-RU" dirty="0" smtClean="0"/>
              <a:t> есть то, в чем существо человека хранит источник своего определения»</a:t>
            </a:r>
            <a:r>
              <a:rPr lang="en-US" dirty="0" smtClean="0"/>
              <a:t> (</a:t>
            </a:r>
            <a:r>
              <a:rPr lang="ru-RU" dirty="0" smtClean="0"/>
              <a:t>«Письмо о гуманизме»). </a:t>
            </a:r>
          </a:p>
          <a:p>
            <a:pPr hangingPunct="0"/>
            <a:r>
              <a:rPr lang="ru-RU" i="1" dirty="0" err="1" smtClean="0"/>
              <a:t>Эк-зистенция</a:t>
            </a:r>
            <a:r>
              <a:rPr lang="ru-RU" dirty="0" smtClean="0"/>
              <a:t> всегда отличается от </a:t>
            </a:r>
            <a:r>
              <a:rPr lang="ru-RU" dirty="0" err="1" smtClean="0"/>
              <a:t>экзистенции</a:t>
            </a:r>
            <a:r>
              <a:rPr lang="ru-RU" dirty="0" smtClean="0"/>
              <a:t> (</a:t>
            </a:r>
            <a:r>
              <a:rPr lang="ru-RU" dirty="0" err="1" smtClean="0"/>
              <a:t>existentia</a:t>
            </a:r>
            <a:r>
              <a:rPr lang="ru-RU" dirty="0" smtClean="0"/>
              <a:t>), простого существования. </a:t>
            </a:r>
          </a:p>
          <a:p>
            <a:pPr hangingPunct="0"/>
            <a:r>
              <a:rPr lang="ru-RU" dirty="0" smtClean="0"/>
              <a:t>Человек — сосед бытия. Поэтому экзистенциализм есть гуманизм в исключительном смысле. Это гуманизм, который мыслит человечность человека из близости с бытием.</a:t>
            </a:r>
          </a:p>
          <a:p>
            <a:endParaRPr lang="ru-RU" dirty="0"/>
          </a:p>
        </p:txBody>
      </p:sp>
    </p:spTree>
    <p:extLst>
      <p:ext uri="{BB962C8B-B14F-4D97-AF65-F5344CB8AC3E}">
        <p14:creationId xmlns:p14="http://schemas.microsoft.com/office/powerpoint/2010/main" val="1369091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31"/>
            <a:ext cx="8229600" cy="5840435"/>
          </a:xfrm>
        </p:spPr>
        <p:txBody>
          <a:bodyPr>
            <a:normAutofit fontScale="92500" lnSpcReduction="20000"/>
          </a:bodyPr>
          <a:lstStyle/>
          <a:p>
            <a:r>
              <a:rPr lang="ru-RU" b="1" dirty="0" err="1" smtClean="0"/>
              <a:t>Экзистенциалы</a:t>
            </a:r>
            <a:r>
              <a:rPr lang="ru-RU" b="1" dirty="0" smtClean="0"/>
              <a:t>.</a:t>
            </a:r>
          </a:p>
          <a:p>
            <a:r>
              <a:rPr lang="ru-RU" dirty="0" smtClean="0"/>
              <a:t>Время — это «горизонт бытия». Именно со временем связано все бытие человека. </a:t>
            </a:r>
          </a:p>
          <a:p>
            <a:pPr hangingPunct="0"/>
            <a:r>
              <a:rPr lang="ru-RU" dirty="0" smtClean="0"/>
              <a:t>Бытие перед лицом смерти, или «бытие в смерти», - одна из составляющих </a:t>
            </a:r>
            <a:r>
              <a:rPr lang="ru-RU" dirty="0" err="1" smtClean="0"/>
              <a:t>экзистенциала</a:t>
            </a:r>
            <a:r>
              <a:rPr lang="ru-RU" dirty="0" smtClean="0"/>
              <a:t> времени.</a:t>
            </a:r>
          </a:p>
          <a:p>
            <a:r>
              <a:rPr lang="ru-RU" dirty="0" smtClean="0"/>
              <a:t>Другая составляющая - «</a:t>
            </a:r>
            <a:r>
              <a:rPr lang="ru-RU" i="1" dirty="0" smtClean="0"/>
              <a:t>забота</a:t>
            </a:r>
            <a:r>
              <a:rPr lang="ru-RU" dirty="0" smtClean="0"/>
              <a:t>», «</a:t>
            </a:r>
            <a:r>
              <a:rPr lang="ru-RU" dirty="0" err="1" smtClean="0"/>
              <a:t>забегание</a:t>
            </a:r>
            <a:r>
              <a:rPr lang="ru-RU" dirty="0" smtClean="0"/>
              <a:t> вперед». Человек ощущает себя как некоторый проект; он всегда незавершен, он всегда стремится в будущее.</a:t>
            </a:r>
          </a:p>
          <a:p>
            <a:r>
              <a:rPr lang="ru-RU" dirty="0" smtClean="0"/>
              <a:t>Модус прошлого – заброшенность, настоящего – обреченность (вещам).</a:t>
            </a:r>
          </a:p>
          <a:p>
            <a:r>
              <a:rPr lang="ru-RU" dirty="0" smtClean="0"/>
              <a:t>Сосредоточенность человека на будущем дает ему истинное бытие. </a:t>
            </a:r>
          </a:p>
          <a:p>
            <a:r>
              <a:rPr lang="ru-RU" i="1" dirty="0" err="1" smtClean="0"/>
              <a:t>Забегание</a:t>
            </a:r>
            <a:r>
              <a:rPr lang="ru-RU" i="1" dirty="0" smtClean="0"/>
              <a:t> вперед</a:t>
            </a:r>
            <a:r>
              <a:rPr lang="ru-RU" dirty="0" smtClean="0"/>
              <a:t>, как </a:t>
            </a:r>
            <a:r>
              <a:rPr lang="ru-RU" dirty="0" err="1" smtClean="0"/>
              <a:t>бытие-в-смерти</a:t>
            </a:r>
            <a:r>
              <a:rPr lang="ru-RU" dirty="0" smtClean="0"/>
              <a:t>.  </a:t>
            </a:r>
          </a:p>
          <a:p>
            <a:r>
              <a:rPr lang="ru-RU" dirty="0" smtClean="0"/>
              <a:t>Подлинное (из </a:t>
            </a:r>
            <a:r>
              <a:rPr lang="ru-RU" dirty="0" err="1" smtClean="0"/>
              <a:t>будущео</a:t>
            </a:r>
            <a:r>
              <a:rPr lang="ru-RU" dirty="0" smtClean="0"/>
              <a:t> в прошлое) и неподлинное (из прошлого в будущее) бытие человека.</a:t>
            </a:r>
          </a:p>
          <a:p>
            <a:r>
              <a:rPr lang="ru-RU" dirty="0" smtClean="0"/>
              <a:t>Неподлинное – </a:t>
            </a:r>
            <a:r>
              <a:rPr lang="en-US" dirty="0" smtClean="0"/>
              <a:t>Man.</a:t>
            </a:r>
            <a:endParaRPr lang="ru-RU" dirty="0"/>
          </a:p>
        </p:txBody>
      </p:sp>
    </p:spTree>
    <p:extLst>
      <p:ext uri="{BB962C8B-B14F-4D97-AF65-F5344CB8AC3E}">
        <p14:creationId xmlns:p14="http://schemas.microsoft.com/office/powerpoint/2010/main" val="2814976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rmAutofit/>
          </a:bodyPr>
          <a:lstStyle/>
          <a:p>
            <a:r>
              <a:rPr lang="ru-RU" sz="3201" dirty="0"/>
              <a:t>Онтология неотомизма (Жак </a:t>
            </a:r>
            <a:r>
              <a:rPr lang="ru-RU" sz="3201" dirty="0" err="1"/>
              <a:t>Маритен</a:t>
            </a:r>
            <a:r>
              <a:rPr lang="ru-RU" sz="3201" dirty="0"/>
              <a:t>)</a:t>
            </a:r>
          </a:p>
        </p:txBody>
      </p:sp>
      <p:sp>
        <p:nvSpPr>
          <p:cNvPr id="3" name="Содержимое 2"/>
          <p:cNvSpPr>
            <a:spLocks noGrp="1"/>
          </p:cNvSpPr>
          <p:nvPr>
            <p:ph idx="1"/>
          </p:nvPr>
        </p:nvSpPr>
        <p:spPr>
          <a:xfrm>
            <a:off x="457200" y="1142986"/>
            <a:ext cx="8229600" cy="4983179"/>
          </a:xfrm>
        </p:spPr>
        <p:txBody>
          <a:bodyPr>
            <a:normAutofit fontScale="92500" lnSpcReduction="20000"/>
          </a:bodyPr>
          <a:lstStyle/>
          <a:p>
            <a:r>
              <a:rPr lang="ru-RU" dirty="0" smtClean="0"/>
              <a:t>Двойная онтология: бытие Бога (</a:t>
            </a:r>
            <a:r>
              <a:rPr lang="en-US" dirty="0" err="1" smtClean="0"/>
              <a:t>esse</a:t>
            </a:r>
            <a:r>
              <a:rPr lang="en-US" dirty="0" smtClean="0"/>
              <a:t>) </a:t>
            </a:r>
            <a:r>
              <a:rPr lang="ru-RU" dirty="0" smtClean="0"/>
              <a:t>и сотворенное бытие</a:t>
            </a:r>
            <a:r>
              <a:rPr lang="en-US" dirty="0" smtClean="0"/>
              <a:t> (</a:t>
            </a:r>
            <a:r>
              <a:rPr lang="en-US" dirty="0" err="1" smtClean="0"/>
              <a:t>ens</a:t>
            </a:r>
            <a:r>
              <a:rPr lang="en-US" dirty="0" smtClean="0"/>
              <a:t>)</a:t>
            </a:r>
            <a:r>
              <a:rPr lang="ru-RU" dirty="0" smtClean="0"/>
              <a:t>.</a:t>
            </a:r>
          </a:p>
          <a:p>
            <a:r>
              <a:rPr lang="en-US" dirty="0" smtClean="0"/>
              <a:t>D</a:t>
            </a:r>
            <a:r>
              <a:rPr lang="ru-RU" dirty="0" smtClean="0"/>
              <a:t> Боге сущность совпадает с существованием</a:t>
            </a:r>
            <a:r>
              <a:rPr lang="en-US" dirty="0" smtClean="0"/>
              <a:t> (</a:t>
            </a:r>
            <a:r>
              <a:rPr lang="ru-RU" dirty="0" smtClean="0"/>
              <a:t>поэтому Он непознаваем), в мире же существование и сущность разделены.</a:t>
            </a:r>
          </a:p>
          <a:p>
            <a:r>
              <a:rPr lang="ru-RU" dirty="0" smtClean="0"/>
              <a:t>Э. </a:t>
            </a:r>
            <a:r>
              <a:rPr lang="ru-RU" dirty="0" err="1" smtClean="0"/>
              <a:t>Жильсон</a:t>
            </a:r>
            <a:r>
              <a:rPr lang="ru-RU" dirty="0" smtClean="0"/>
              <a:t>: «Если две философские доктрины по-разному понимают бытие, то это означает, что между ними нет ничего общего».</a:t>
            </a:r>
          </a:p>
          <a:p>
            <a:r>
              <a:rPr lang="ru-RU" dirty="0" smtClean="0"/>
              <a:t>Поскольку бытие Бога духовно (Бог есть Дух), то и единство мира состоит в его духовности.</a:t>
            </a:r>
          </a:p>
          <a:p>
            <a:r>
              <a:rPr lang="ru-RU" dirty="0" smtClean="0"/>
              <a:t>Христианская философия — это реализм, объединяющий в себе и материальное, и идеальное начало.</a:t>
            </a:r>
          </a:p>
          <a:p>
            <a:r>
              <a:rPr lang="ru-RU" dirty="0" smtClean="0"/>
              <a:t>О Боге можно знать только по аналогии, познавая материальный мир. Прямое знание о Боге невозможно. Поэтому важно откровение.</a:t>
            </a:r>
          </a:p>
          <a:p>
            <a:endParaRPr lang="ru-RU" dirty="0"/>
          </a:p>
        </p:txBody>
      </p:sp>
    </p:spTree>
    <p:extLst>
      <p:ext uri="{BB962C8B-B14F-4D97-AF65-F5344CB8AC3E}">
        <p14:creationId xmlns:p14="http://schemas.microsoft.com/office/powerpoint/2010/main" val="600158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Иван Васильевич </a:t>
            </a:r>
            <a:r>
              <a:rPr lang="ru-RU" b="1" dirty="0" smtClean="0"/>
              <a:t>Киреевский</a:t>
            </a:r>
            <a:r>
              <a:rPr lang="ru-RU" dirty="0"/>
              <a:t/>
            </a:r>
            <a:br>
              <a:rPr lang="ru-RU" dirty="0"/>
            </a:br>
            <a:r>
              <a:rPr lang="ru-RU" sz="3101" dirty="0"/>
              <a:t>(20 марта 1806, Москва - 11 июня 1856, Петербург)</a:t>
            </a:r>
            <a:r>
              <a:rPr lang="ru-RU" dirty="0" smtClean="0"/>
              <a:t> </a:t>
            </a:r>
            <a:endParaRPr lang="ru-RU" dirty="0"/>
          </a:p>
        </p:txBody>
      </p:sp>
      <p:pic>
        <p:nvPicPr>
          <p:cNvPr id="15362" name="Picture 2" descr="Kireevsky.jpg"/>
          <p:cNvPicPr>
            <a:picLocks noChangeAspect="1" noChangeArrowheads="1"/>
          </p:cNvPicPr>
          <p:nvPr/>
        </p:nvPicPr>
        <p:blipFill>
          <a:blip r:embed="rId2"/>
          <a:srcRect/>
          <a:stretch>
            <a:fillRect/>
          </a:stretch>
        </p:blipFill>
        <p:spPr bwMode="auto">
          <a:xfrm>
            <a:off x="3000365" y="1785928"/>
            <a:ext cx="3071835" cy="4523975"/>
          </a:xfrm>
          <a:prstGeom prst="rect">
            <a:avLst/>
          </a:prstGeom>
          <a:noFill/>
        </p:spPr>
      </p:pic>
    </p:spTree>
    <p:extLst>
      <p:ext uri="{BB962C8B-B14F-4D97-AF65-F5344CB8AC3E}">
        <p14:creationId xmlns:p14="http://schemas.microsoft.com/office/powerpoint/2010/main" val="2069763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4"/>
            <a:ext cx="8229600" cy="5626121"/>
          </a:xfrm>
        </p:spPr>
        <p:txBody>
          <a:bodyPr>
            <a:normAutofit/>
          </a:bodyPr>
          <a:lstStyle/>
          <a:p>
            <a:r>
              <a:rPr lang="ru-RU" dirty="0" smtClean="0">
                <a:latin typeface="Calibri" pitchFamily="34" charset="0"/>
                <a:ea typeface="Times New Roman"/>
                <a:cs typeface="Calibri" pitchFamily="34" charset="0"/>
              </a:rPr>
              <a:t>Основной принцип, лежащий в основе философии Киреевского, - цельность. </a:t>
            </a:r>
          </a:p>
          <a:p>
            <a:r>
              <a:rPr lang="ru-RU" dirty="0" smtClean="0">
                <a:latin typeface="Calibri" pitchFamily="34" charset="0"/>
                <a:ea typeface="Times New Roman"/>
                <a:cs typeface="Calibri" pitchFamily="34" charset="0"/>
              </a:rPr>
              <a:t>Человек должен стремиться «собрать в одну неделимую цельность все свои отдельные силы, которые в обыкновенном положении человека находятся в состоянии разрозненности и противоречия; чтобы он не признавал своей отвлеченной логической способности за единственный орган разумения истины; чтобы голос восторженного чувства, не соглашенный с другими силами духа, он не почитал безошибочным указанием правды;». </a:t>
            </a:r>
            <a:endParaRPr lang="ru-RU" dirty="0">
              <a:latin typeface="Calibri" pitchFamily="34" charset="0"/>
              <a:cs typeface="Calibri" pitchFamily="34" charset="0"/>
            </a:endParaRPr>
          </a:p>
        </p:txBody>
      </p:sp>
    </p:spTree>
    <p:extLst>
      <p:ext uri="{BB962C8B-B14F-4D97-AF65-F5344CB8AC3E}">
        <p14:creationId xmlns:p14="http://schemas.microsoft.com/office/powerpoint/2010/main" val="2515016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2700338" y="571480"/>
            <a:ext cx="5986462" cy="5929354"/>
          </a:xfrm>
        </p:spPr>
        <p:txBody>
          <a:bodyPr>
            <a:normAutofit lnSpcReduction="10000"/>
          </a:bodyPr>
          <a:lstStyle/>
          <a:p>
            <a:pPr>
              <a:lnSpc>
                <a:spcPct val="80000"/>
              </a:lnSpc>
              <a:buFontTx/>
              <a:buNone/>
            </a:pPr>
            <a:r>
              <a:rPr lang="ru-RU" sz="2801" b="1" dirty="0">
                <a:latin typeface="Calibri" pitchFamily="34" charset="0"/>
                <a:cs typeface="Calibri" pitchFamily="34" charset="0"/>
              </a:rPr>
              <a:t>Учение об идеях Платона</a:t>
            </a:r>
            <a:endParaRPr lang="ru-RU" sz="2801" dirty="0">
              <a:latin typeface="Calibri" pitchFamily="34" charset="0"/>
              <a:cs typeface="Calibri" pitchFamily="34" charset="0"/>
            </a:endParaRPr>
          </a:p>
          <a:p>
            <a:pPr>
              <a:lnSpc>
                <a:spcPct val="80000"/>
              </a:lnSpc>
            </a:pPr>
            <a:r>
              <a:rPr lang="ru-RU" sz="2801" dirty="0">
                <a:latin typeface="Calibri" pitchFamily="34" charset="0"/>
                <a:cs typeface="Calibri" pitchFamily="34" charset="0"/>
              </a:rPr>
              <a:t>Идеи нематериальны, иначе они изменялись бы.</a:t>
            </a:r>
            <a:endParaRPr lang="ru-RU" sz="2801" b="1" dirty="0">
              <a:latin typeface="Calibri" pitchFamily="34" charset="0"/>
              <a:cs typeface="Calibri" pitchFamily="34" charset="0"/>
            </a:endParaRPr>
          </a:p>
          <a:p>
            <a:pPr>
              <a:lnSpc>
                <a:spcPct val="80000"/>
              </a:lnSpc>
            </a:pPr>
            <a:r>
              <a:rPr lang="ru-RU" sz="2801" b="1" dirty="0">
                <a:latin typeface="Calibri" pitchFamily="34" charset="0"/>
                <a:cs typeface="Calibri" pitchFamily="34" charset="0"/>
              </a:rPr>
              <a:t>Идея – это </a:t>
            </a:r>
            <a:endParaRPr lang="ru-RU" sz="2801" dirty="0">
              <a:latin typeface="Calibri" pitchFamily="34" charset="0"/>
              <a:cs typeface="Calibri" pitchFamily="34" charset="0"/>
            </a:endParaRPr>
          </a:p>
          <a:p>
            <a:pPr>
              <a:lnSpc>
                <a:spcPct val="80000"/>
              </a:lnSpc>
            </a:pPr>
            <a:r>
              <a:rPr lang="ru-RU" sz="2801" dirty="0">
                <a:latin typeface="Calibri" pitchFamily="34" charset="0"/>
                <a:cs typeface="Calibri" pitchFamily="34" charset="0"/>
              </a:rPr>
              <a:t>- </a:t>
            </a:r>
            <a:r>
              <a:rPr lang="ru-RU" sz="2801" b="1" dirty="0">
                <a:latin typeface="Calibri" pitchFamily="34" charset="0"/>
                <a:cs typeface="Calibri" pitchFamily="34" charset="0"/>
              </a:rPr>
              <a:t>сущность вещи </a:t>
            </a:r>
            <a:r>
              <a:rPr lang="ru-RU" sz="2801" dirty="0">
                <a:latin typeface="Calibri" pitchFamily="34" charset="0"/>
                <a:cs typeface="Calibri" pitchFamily="34" charset="0"/>
              </a:rPr>
              <a:t>(в отличие от </a:t>
            </a:r>
            <a:r>
              <a:rPr lang="ru-RU" sz="2801" i="1" dirty="0">
                <a:latin typeface="Calibri" pitchFamily="34" charset="0"/>
                <a:cs typeface="Calibri" pitchFamily="34" charset="0"/>
              </a:rPr>
              <a:t>самой</a:t>
            </a:r>
            <a:r>
              <a:rPr lang="ru-RU" sz="2801" dirty="0">
                <a:latin typeface="Calibri" pitchFamily="34" charset="0"/>
                <a:cs typeface="Calibri" pitchFamily="34" charset="0"/>
              </a:rPr>
              <a:t> вещи)</a:t>
            </a:r>
            <a:r>
              <a:rPr lang="ru-RU" sz="2801" b="1" dirty="0">
                <a:latin typeface="Calibri" pitchFamily="34" charset="0"/>
                <a:cs typeface="Calibri" pitchFamily="34" charset="0"/>
              </a:rPr>
              <a:t>, </a:t>
            </a:r>
          </a:p>
          <a:p>
            <a:pPr>
              <a:lnSpc>
                <a:spcPct val="80000"/>
              </a:lnSpc>
            </a:pPr>
            <a:r>
              <a:rPr lang="ru-RU" sz="2801" b="1" dirty="0">
                <a:latin typeface="Calibri" pitchFamily="34" charset="0"/>
                <a:cs typeface="Calibri" pitchFamily="34" charset="0"/>
              </a:rPr>
              <a:t>- ее бытие </a:t>
            </a:r>
            <a:r>
              <a:rPr lang="ru-RU" sz="2801" dirty="0">
                <a:latin typeface="Calibri" pitchFamily="34" charset="0"/>
                <a:cs typeface="Calibri" pitchFamily="34" charset="0"/>
              </a:rPr>
              <a:t>(вещи изменчивы, бытие – неизменно), </a:t>
            </a:r>
            <a:endParaRPr lang="ru-RU" sz="2801" b="1" dirty="0">
              <a:latin typeface="Calibri" pitchFamily="34" charset="0"/>
              <a:cs typeface="Calibri" pitchFamily="34" charset="0"/>
            </a:endParaRPr>
          </a:p>
          <a:p>
            <a:pPr>
              <a:lnSpc>
                <a:spcPct val="80000"/>
              </a:lnSpc>
            </a:pPr>
            <a:r>
              <a:rPr lang="ru-RU" sz="2801" b="1" dirty="0">
                <a:latin typeface="Calibri" pitchFamily="34" charset="0"/>
                <a:cs typeface="Calibri" pitchFamily="34" charset="0"/>
              </a:rPr>
              <a:t>- понятие о ней </a:t>
            </a:r>
            <a:r>
              <a:rPr lang="ru-RU" sz="2801" dirty="0">
                <a:latin typeface="Calibri" pitchFamily="34" charset="0"/>
                <a:cs typeface="Calibri" pitchFamily="34" charset="0"/>
              </a:rPr>
              <a:t>(вещей одного вида много, понятие о них – одно),</a:t>
            </a:r>
            <a:r>
              <a:rPr lang="ru-RU" sz="2801" b="1" dirty="0">
                <a:latin typeface="Calibri" pitchFamily="34" charset="0"/>
                <a:cs typeface="Calibri" pitchFamily="34" charset="0"/>
              </a:rPr>
              <a:t> </a:t>
            </a:r>
          </a:p>
          <a:p>
            <a:pPr>
              <a:lnSpc>
                <a:spcPct val="80000"/>
              </a:lnSpc>
            </a:pPr>
            <a:r>
              <a:rPr lang="ru-RU" sz="2801" b="1" dirty="0">
                <a:latin typeface="Calibri" pitchFamily="34" charset="0"/>
                <a:cs typeface="Calibri" pitchFamily="34" charset="0"/>
              </a:rPr>
              <a:t>- идеал ее </a:t>
            </a:r>
            <a:r>
              <a:rPr lang="ru-RU" sz="2801" dirty="0">
                <a:latin typeface="Calibri" pitchFamily="34" charset="0"/>
                <a:cs typeface="Calibri" pitchFamily="34" charset="0"/>
              </a:rPr>
              <a:t>(вещи, в отличие от идеи, несовершенны),</a:t>
            </a:r>
            <a:r>
              <a:rPr lang="ru-RU" sz="2801" b="1" dirty="0">
                <a:latin typeface="Calibri" pitchFamily="34" charset="0"/>
                <a:cs typeface="Calibri" pitchFamily="34" charset="0"/>
              </a:rPr>
              <a:t> </a:t>
            </a:r>
          </a:p>
          <a:p>
            <a:pPr>
              <a:lnSpc>
                <a:spcPct val="80000"/>
              </a:lnSpc>
            </a:pPr>
            <a:r>
              <a:rPr lang="ru-RU" sz="2801" b="1" dirty="0">
                <a:latin typeface="Calibri" pitchFamily="34" charset="0"/>
                <a:cs typeface="Calibri" pitchFamily="34" charset="0"/>
              </a:rPr>
              <a:t>- истинное знание о ней </a:t>
            </a:r>
            <a:r>
              <a:rPr lang="ru-RU" sz="2801" dirty="0">
                <a:latin typeface="Calibri" pitchFamily="34" charset="0"/>
                <a:cs typeface="Calibri" pitchFamily="34" charset="0"/>
              </a:rPr>
              <a:t>(ибо истина вечна и неизменна)</a:t>
            </a:r>
            <a:r>
              <a:rPr lang="ru-RU" sz="2801" b="1" dirty="0">
                <a:latin typeface="Calibri" pitchFamily="34" charset="0"/>
                <a:cs typeface="Calibri" pitchFamily="34" charset="0"/>
              </a:rPr>
              <a:t>.</a:t>
            </a:r>
            <a:endParaRPr lang="ru-RU" sz="2801" dirty="0">
              <a:latin typeface="Calibri" pitchFamily="34" charset="0"/>
              <a:cs typeface="Calibri" pitchFamily="34" charset="0"/>
            </a:endParaRPr>
          </a:p>
        </p:txBody>
      </p:sp>
      <p:pic>
        <p:nvPicPr>
          <p:cNvPr id="41988" name="Picture 4" descr="plato"/>
          <p:cNvPicPr>
            <a:picLocks noChangeAspect="1" noChangeArrowheads="1"/>
          </p:cNvPicPr>
          <p:nvPr/>
        </p:nvPicPr>
        <p:blipFill>
          <a:blip r:embed="rId2" cstate="print"/>
          <a:srcRect/>
          <a:stretch>
            <a:fillRect/>
          </a:stretch>
        </p:blipFill>
        <p:spPr bwMode="auto">
          <a:xfrm>
            <a:off x="179389" y="1844675"/>
            <a:ext cx="2151062" cy="2736850"/>
          </a:xfrm>
          <a:prstGeom prst="rect">
            <a:avLst/>
          </a:prstGeom>
          <a:noFill/>
        </p:spPr>
      </p:pic>
    </p:spTree>
    <p:extLst>
      <p:ext uri="{BB962C8B-B14F-4D97-AF65-F5344CB8AC3E}">
        <p14:creationId xmlns:p14="http://schemas.microsoft.com/office/powerpoint/2010/main" val="821293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052737"/>
            <a:ext cx="4944616" cy="1143000"/>
          </a:xfrm>
        </p:spPr>
        <p:txBody>
          <a:bodyPr>
            <a:normAutofit fontScale="90000"/>
          </a:bodyPr>
          <a:lstStyle/>
          <a:p>
            <a:r>
              <a:rPr lang="ru-RU" dirty="0" smtClean="0"/>
              <a:t>Владимир Сергеевич Соловьев</a:t>
            </a:r>
            <a:br>
              <a:rPr lang="ru-RU" dirty="0" smtClean="0"/>
            </a:br>
            <a:r>
              <a:rPr lang="ru-RU" dirty="0"/>
              <a:t>(1853—1900)</a:t>
            </a:r>
          </a:p>
        </p:txBody>
      </p:sp>
      <p:pic>
        <p:nvPicPr>
          <p:cNvPr id="21506" name="Picture 2" descr="V.Solovyov.jpg"/>
          <p:cNvPicPr>
            <a:picLocks noChangeAspect="1" noChangeArrowheads="1"/>
          </p:cNvPicPr>
          <p:nvPr/>
        </p:nvPicPr>
        <p:blipFill>
          <a:blip r:embed="rId2"/>
          <a:srcRect/>
          <a:stretch>
            <a:fillRect/>
          </a:stretch>
        </p:blipFill>
        <p:spPr bwMode="auto">
          <a:xfrm>
            <a:off x="4572000" y="0"/>
            <a:ext cx="4464496" cy="6676454"/>
          </a:xfrm>
          <a:prstGeom prst="rect">
            <a:avLst/>
          </a:prstGeom>
          <a:noFill/>
        </p:spPr>
      </p:pic>
    </p:spTree>
    <p:extLst>
      <p:ext uri="{BB962C8B-B14F-4D97-AF65-F5344CB8AC3E}">
        <p14:creationId xmlns:p14="http://schemas.microsoft.com/office/powerpoint/2010/main" val="4038817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4"/>
            <a:ext cx="8229600" cy="5626121"/>
          </a:xfrm>
        </p:spPr>
        <p:txBody>
          <a:bodyPr>
            <a:normAutofit/>
          </a:bodyPr>
          <a:lstStyle/>
          <a:p>
            <a:pPr algn="ctr">
              <a:buNone/>
            </a:pPr>
            <a:r>
              <a:rPr lang="ru-RU" b="1" dirty="0" smtClean="0"/>
              <a:t>Всеединство</a:t>
            </a:r>
          </a:p>
          <a:p>
            <a:r>
              <a:rPr lang="ru-RU" dirty="0" smtClean="0"/>
              <a:t>Новейшая западная философия занята в основном только отвлеченными началами — теми абстрактными принципами, которые оторваны от всецелой Истины («Критика отвлеченных начал»).</a:t>
            </a:r>
          </a:p>
          <a:p>
            <a:r>
              <a:rPr lang="ru-RU" dirty="0" smtClean="0"/>
              <a:t>«Я называю истинным, или положительным, всеединством такое, в каком единое существует не на счет всех или в ущерб им, а в пользу всех. Ложное, отрицательное единство подавляет или поглощает входящие в него элементы и само оказывается, таким образом, </a:t>
            </a:r>
            <a:r>
              <a:rPr lang="ru-RU" i="1" dirty="0" smtClean="0"/>
              <a:t>пустотою</a:t>
            </a:r>
            <a:r>
              <a:rPr lang="ru-RU" dirty="0" smtClean="0"/>
              <a:t>; истинное единство сохраняет и усиливает свои элементы, осуществляясь в них как </a:t>
            </a:r>
            <a:r>
              <a:rPr lang="ru-RU" i="1" dirty="0" smtClean="0"/>
              <a:t>полнота </a:t>
            </a:r>
            <a:r>
              <a:rPr lang="ru-RU" dirty="0" smtClean="0"/>
              <a:t>бытия».</a:t>
            </a:r>
          </a:p>
          <a:p>
            <a:endParaRPr lang="ru-RU" dirty="0"/>
          </a:p>
        </p:txBody>
      </p:sp>
    </p:spTree>
    <p:extLst>
      <p:ext uri="{BB962C8B-B14F-4D97-AF65-F5344CB8AC3E}">
        <p14:creationId xmlns:p14="http://schemas.microsoft.com/office/powerpoint/2010/main" val="67992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Николай </a:t>
            </a:r>
            <a:r>
              <a:rPr lang="ru-RU" dirty="0" err="1" smtClean="0"/>
              <a:t>Онуфриевич</a:t>
            </a:r>
            <a:r>
              <a:rPr lang="ru-RU" dirty="0" smtClean="0"/>
              <a:t> </a:t>
            </a:r>
            <a:r>
              <a:rPr lang="ru-RU" dirty="0" err="1" smtClean="0"/>
              <a:t>Лосский</a:t>
            </a:r>
            <a:r>
              <a:rPr lang="ru-RU" dirty="0" smtClean="0"/>
              <a:t/>
            </a:r>
            <a:br>
              <a:rPr lang="ru-RU" dirty="0" smtClean="0"/>
            </a:br>
            <a:r>
              <a:rPr lang="ru-RU" dirty="0" smtClean="0"/>
              <a:t>(1870-1965)</a:t>
            </a:r>
            <a:endParaRPr lang="ru-RU" dirty="0"/>
          </a:p>
        </p:txBody>
      </p:sp>
      <p:pic>
        <p:nvPicPr>
          <p:cNvPr id="1026" name="Picture 2" descr="http://www.hrono.ru/biograf/bio_l/losski_no.jpg"/>
          <p:cNvPicPr>
            <a:picLocks noChangeAspect="1" noChangeArrowheads="1"/>
          </p:cNvPicPr>
          <p:nvPr/>
        </p:nvPicPr>
        <p:blipFill>
          <a:blip r:embed="rId2"/>
          <a:srcRect/>
          <a:stretch>
            <a:fillRect/>
          </a:stretch>
        </p:blipFill>
        <p:spPr bwMode="auto">
          <a:xfrm>
            <a:off x="2571739" y="1785926"/>
            <a:ext cx="3728453" cy="4710281"/>
          </a:xfrm>
          <a:prstGeom prst="rect">
            <a:avLst/>
          </a:prstGeom>
          <a:noFill/>
        </p:spPr>
      </p:pic>
    </p:spTree>
    <p:extLst>
      <p:ext uri="{BB962C8B-B14F-4D97-AF65-F5344CB8AC3E}">
        <p14:creationId xmlns:p14="http://schemas.microsoft.com/office/powerpoint/2010/main" val="7623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6"/>
            <a:ext cx="8229600" cy="5697559"/>
          </a:xfrm>
        </p:spPr>
        <p:txBody>
          <a:bodyPr>
            <a:normAutofit fontScale="70000" lnSpcReduction="20000"/>
          </a:bodyPr>
          <a:lstStyle/>
          <a:p>
            <a:r>
              <a:rPr lang="ru-RU" b="1" dirty="0" smtClean="0"/>
              <a:t>3. Абстрактное и конкретно-идеальное бытие</a:t>
            </a:r>
            <a:endParaRPr lang="ru-RU" dirty="0" smtClean="0"/>
          </a:p>
          <a:p>
            <a:r>
              <a:rPr lang="ru-RU" dirty="0" smtClean="0"/>
              <a:t>К области идеального, т. е. </a:t>
            </a:r>
            <a:r>
              <a:rPr lang="ru-RU" dirty="0" err="1" smtClean="0"/>
              <a:t>невременного</a:t>
            </a:r>
            <a:r>
              <a:rPr lang="ru-RU" dirty="0" smtClean="0"/>
              <a:t> и непространственного бытия, принадлежат, кроме субстанциальных деятелей, ещё множество идей и вообще все бытие, выразимое в общих понятиях.</a:t>
            </a:r>
          </a:p>
          <a:p>
            <a:r>
              <a:rPr lang="ru-RU" dirty="0" smtClean="0"/>
              <a:t>Есть идеи, определяющих </a:t>
            </a:r>
            <a:r>
              <a:rPr lang="ru-RU" i="1" dirty="0" smtClean="0"/>
              <a:t>форму</a:t>
            </a:r>
            <a:r>
              <a:rPr lang="ru-RU" dirty="0" smtClean="0"/>
              <a:t> предметов (формальные идеи, напр., математические), и  есть идеи, определяющие </a:t>
            </a:r>
            <a:r>
              <a:rPr lang="ru-RU" i="1" dirty="0" smtClean="0"/>
              <a:t>содержание</a:t>
            </a:r>
            <a:r>
              <a:rPr lang="ru-RU" dirty="0" smtClean="0"/>
              <a:t> предметов (материальные идеи, напр., </a:t>
            </a:r>
            <a:r>
              <a:rPr lang="ru-RU" dirty="0" err="1" smtClean="0"/>
              <a:t>электронности</a:t>
            </a:r>
            <a:r>
              <a:rPr lang="ru-RU" dirty="0" smtClean="0"/>
              <a:t> или </a:t>
            </a:r>
            <a:r>
              <a:rPr lang="ru-RU" dirty="0" err="1" smtClean="0"/>
              <a:t>кислородности</a:t>
            </a:r>
            <a:r>
              <a:rPr lang="ru-RU" dirty="0" smtClean="0"/>
              <a:t>). Основные формальные идеи и некоторые материальные идеи сотворены Богом; многие материальные идеи сотворены субстанциальными деятелями. </a:t>
            </a:r>
          </a:p>
          <a:p>
            <a:r>
              <a:rPr lang="ru-RU" dirty="0" smtClean="0"/>
              <a:t>Формальные и материальные идеи не деятельны, пассивны.</a:t>
            </a:r>
          </a:p>
          <a:p>
            <a:r>
              <a:rPr lang="ru-RU" dirty="0" smtClean="0"/>
              <a:t>Субстанциальные деятели суть самостоятельные существа, тогда как формальные и материальные идеи не существуют самостоятельно, они принадлежат субстанциальным деятелям как </a:t>
            </a:r>
            <a:r>
              <a:rPr lang="ru-RU" i="1" dirty="0" smtClean="0"/>
              <a:t>их</a:t>
            </a:r>
            <a:r>
              <a:rPr lang="ru-RU" dirty="0" smtClean="0"/>
              <a:t> идеи. Имея в виду это различие, можно сказать, что формальные и материальные идеи суть </a:t>
            </a:r>
            <a:r>
              <a:rPr lang="ru-RU" i="1" dirty="0" smtClean="0"/>
              <a:t>абстрактно-идеальное</a:t>
            </a:r>
            <a:r>
              <a:rPr lang="ru-RU" dirty="0" smtClean="0"/>
              <a:t> бытие, а субстанциальные деятели суть </a:t>
            </a:r>
            <a:r>
              <a:rPr lang="ru-RU" i="1" dirty="0" smtClean="0"/>
              <a:t>конкретно-идеальное</a:t>
            </a:r>
            <a:r>
              <a:rPr lang="ru-RU" dirty="0" smtClean="0"/>
              <a:t> бытие.</a:t>
            </a:r>
          </a:p>
          <a:p>
            <a:r>
              <a:rPr lang="ru-RU" dirty="0" smtClean="0"/>
              <a:t>В составе мира мы нашли, так сказать, три этажа бытия. Самое основное бытие суть субстанциальные деятели, т. е. конкретно-идеальное бытие. Далее, второй этаж образуют формальные и материальные идеи, т. е. абстрактно-идеальное бытие. Наконец, третий этаж есть реальное бытие, т. е. временные и пространственно-временные события, творимые субстанциальными деятелями сообразно идеям.</a:t>
            </a:r>
            <a:endParaRPr lang="ru-RU" dirty="0"/>
          </a:p>
        </p:txBody>
      </p:sp>
    </p:spTree>
    <p:extLst>
      <p:ext uri="{BB962C8B-B14F-4D97-AF65-F5344CB8AC3E}">
        <p14:creationId xmlns:p14="http://schemas.microsoft.com/office/powerpoint/2010/main" val="4163267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691680" y="1628800"/>
            <a:ext cx="6048672" cy="489364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285750" indent="-285750" algn="just">
              <a:lnSpc>
                <a:spcPct val="150000"/>
              </a:lnSpc>
              <a:spcAft>
                <a:spcPts val="0"/>
              </a:spcAft>
              <a:buFont typeface="Arial" panose="020B0604020202020204" pitchFamily="34" charset="0"/>
              <a:buChar char="•"/>
            </a:pPr>
            <a:r>
              <a:rPr lang="ru-RU"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смысл</a:t>
            </a:r>
          </a:p>
          <a:p>
            <a:pPr marL="285750" indent="-285750" algn="just">
              <a:lnSpc>
                <a:spcPct val="150000"/>
              </a:lnSpc>
              <a:spcAft>
                <a:spcPts val="0"/>
              </a:spcAft>
              <a:buFont typeface="Arial" panose="020B0604020202020204" pitchFamily="34" charset="0"/>
              <a:buChar char="•"/>
            </a:pPr>
            <a:r>
              <a:rPr lang="ru-RU" sz="26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красота</a:t>
            </a:r>
            <a:endParaRPr lang="ru-RU"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endParaRPr>
          </a:p>
          <a:p>
            <a:pPr marL="285750" indent="-285750" algn="just">
              <a:lnSpc>
                <a:spcPct val="150000"/>
              </a:lnSpc>
              <a:spcAft>
                <a:spcPts val="0"/>
              </a:spcAft>
              <a:buFont typeface="Arial" panose="020B0604020202020204" pitchFamily="34" charset="0"/>
              <a:buChar char="•"/>
            </a:pPr>
            <a:r>
              <a:rPr lang="ru-RU"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творимость</a:t>
            </a:r>
          </a:p>
          <a:p>
            <a:pPr marL="285750" indent="-285750" algn="just">
              <a:lnSpc>
                <a:spcPct val="150000"/>
              </a:lnSpc>
              <a:spcAft>
                <a:spcPts val="0"/>
              </a:spcAft>
              <a:buFont typeface="Arial" panose="020B0604020202020204" pitchFamily="34" charset="0"/>
              <a:buChar char="•"/>
            </a:pPr>
            <a:r>
              <a:rPr lang="ru-RU"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иерархичность</a:t>
            </a:r>
          </a:p>
          <a:p>
            <a:pPr marL="285750" indent="-285750" algn="just">
              <a:lnSpc>
                <a:spcPct val="150000"/>
              </a:lnSpc>
              <a:spcAft>
                <a:spcPts val="0"/>
              </a:spcAft>
              <a:buFont typeface="Arial" panose="020B0604020202020204" pitchFamily="34" charset="0"/>
              <a:buChar char="•"/>
            </a:pPr>
            <a:r>
              <a:rPr lang="ru-RU"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полнота</a:t>
            </a:r>
          </a:p>
          <a:p>
            <a:pPr marL="285750" indent="-285750" algn="just">
              <a:lnSpc>
                <a:spcPct val="150000"/>
              </a:lnSpc>
              <a:spcAft>
                <a:spcPts val="0"/>
              </a:spcAft>
              <a:buFont typeface="Arial" panose="020B0604020202020204" pitchFamily="34" charset="0"/>
              <a:buChar char="•"/>
            </a:pPr>
            <a:r>
              <a:rPr lang="ru-RU"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любовь</a:t>
            </a:r>
          </a:p>
          <a:p>
            <a:pPr marL="285750" indent="-285750" algn="just">
              <a:lnSpc>
                <a:spcPct val="150000"/>
              </a:lnSpc>
              <a:spcAft>
                <a:spcPts val="0"/>
              </a:spcAft>
              <a:buFont typeface="Arial" panose="020B0604020202020204" pitchFamily="34" charset="0"/>
              <a:buChar char="•"/>
            </a:pPr>
            <a:r>
              <a:rPr lang="ru-RU"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завершенность</a:t>
            </a:r>
          </a:p>
          <a:p>
            <a:pPr marL="285750" indent="-285750" algn="just">
              <a:lnSpc>
                <a:spcPct val="150000"/>
              </a:lnSpc>
              <a:spcAft>
                <a:spcPts val="0"/>
              </a:spcAft>
              <a:buFont typeface="Arial" panose="020B0604020202020204" pitchFamily="34" charset="0"/>
              <a:buChar char="•"/>
            </a:pPr>
            <a:r>
              <a:rPr lang="ru-RU" sz="26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простота</a:t>
            </a:r>
            <a:endParaRPr lang="ru-RU" sz="2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endParaRPr>
          </a:p>
        </p:txBody>
      </p:sp>
      <p:sp>
        <p:nvSpPr>
          <p:cNvPr id="4" name="TextBox 3"/>
          <p:cNvSpPr txBox="1"/>
          <p:nvPr/>
        </p:nvSpPr>
        <p:spPr>
          <a:xfrm>
            <a:off x="2051720" y="692696"/>
            <a:ext cx="4806280" cy="480131"/>
          </a:xfrm>
          <a:prstGeom prst="rect">
            <a:avLst/>
          </a:prstGeom>
          <a:noFill/>
        </p:spPr>
        <p:txBody>
          <a:bodyPr wrap="square" rtlCol="0">
            <a:spAutoFit/>
          </a:bodyPr>
          <a:lstStyle/>
          <a:p>
            <a:pPr>
              <a:lnSpc>
                <a:spcPct val="90000"/>
              </a:lnSpc>
            </a:pPr>
            <a:r>
              <a:rPr lang="ru-RU" sz="2800" dirty="0" smtClean="0">
                <a:ln w="0"/>
                <a:solidFill>
                  <a:schemeClr val="accent1"/>
                </a:solidFill>
                <a:effectLst>
                  <a:outerShdw blurRad="38100" dist="25400" dir="5400000" algn="ctr" rotWithShape="0">
                    <a:srgbClr val="6E747A">
                      <a:alpha val="43000"/>
                    </a:srgbClr>
                  </a:outerShdw>
                </a:effectLst>
              </a:rPr>
              <a:t>Свойства бытия</a:t>
            </a:r>
            <a:endParaRPr lang="ru-RU" sz="28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57756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Познание</a:t>
            </a:r>
            <a:endParaRPr lang="ru-RU" dirty="0"/>
          </a:p>
        </p:txBody>
      </p:sp>
      <p:sp>
        <p:nvSpPr>
          <p:cNvPr id="3" name="Объект 2"/>
          <p:cNvSpPr>
            <a:spLocks noGrp="1"/>
          </p:cNvSpPr>
          <p:nvPr>
            <p:ph idx="1"/>
          </p:nvPr>
        </p:nvSpPr>
        <p:spPr/>
        <p:txBody>
          <a:bodyPr/>
          <a:lstStyle/>
          <a:p>
            <a:r>
              <a:rPr lang="ru-RU" dirty="0" smtClean="0"/>
              <a:t>Гносеология</a:t>
            </a:r>
          </a:p>
          <a:p>
            <a:r>
              <a:rPr lang="ru-RU" dirty="0" smtClean="0"/>
              <a:t>Эпистемология</a:t>
            </a:r>
            <a:endParaRPr lang="ru-RU" dirty="0"/>
          </a:p>
        </p:txBody>
      </p:sp>
    </p:spTree>
    <p:extLst>
      <p:ext uri="{BB962C8B-B14F-4D97-AF65-F5344CB8AC3E}">
        <p14:creationId xmlns:p14="http://schemas.microsoft.com/office/powerpoint/2010/main" val="3848399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14292"/>
            <a:ext cx="8229600" cy="5911873"/>
          </a:xfrm>
        </p:spPr>
        <p:txBody>
          <a:bodyPr/>
          <a:lstStyle/>
          <a:p>
            <a:pPr algn="ctr">
              <a:buNone/>
            </a:pPr>
            <a:r>
              <a:rPr lang="ru-RU" b="1" dirty="0">
                <a:latin typeface="Calibri" pitchFamily="34" charset="0"/>
                <a:cs typeface="Calibri" pitchFamily="34" charset="0"/>
              </a:rPr>
              <a:t>Теория </a:t>
            </a:r>
            <a:r>
              <a:rPr lang="ru-RU" b="1" dirty="0" smtClean="0">
                <a:latin typeface="Calibri" pitchFamily="34" charset="0"/>
                <a:cs typeface="Calibri" pitchFamily="34" charset="0"/>
              </a:rPr>
              <a:t>познания Платона</a:t>
            </a:r>
            <a:endParaRPr lang="ru-RU" b="1" dirty="0">
              <a:latin typeface="Calibri" pitchFamily="34" charset="0"/>
              <a:cs typeface="Calibri" pitchFamily="34" charset="0"/>
            </a:endParaRPr>
          </a:p>
          <a:p>
            <a:r>
              <a:rPr lang="ru-RU" dirty="0">
                <a:latin typeface="Calibri" pitchFamily="34" charset="0"/>
                <a:cs typeface="Calibri" pitchFamily="34" charset="0"/>
              </a:rPr>
              <a:t>Знание как припоминание (</a:t>
            </a:r>
            <a:r>
              <a:rPr lang="ru-RU" dirty="0" err="1">
                <a:latin typeface="Calibri" pitchFamily="34" charset="0"/>
                <a:cs typeface="Calibri" pitchFamily="34" charset="0"/>
              </a:rPr>
              <a:t>анамнесис</a:t>
            </a:r>
            <a:r>
              <a:rPr lang="ru-RU" dirty="0">
                <a:latin typeface="Calibri" pitchFamily="34" charset="0"/>
                <a:cs typeface="Calibri" pitchFamily="34" charset="0"/>
              </a:rPr>
              <a:t>). «Мы непременно должны знать равное само по себе еще до того, как впервые увидим равные предметы» (</a:t>
            </a:r>
            <a:r>
              <a:rPr lang="ru-RU" dirty="0" err="1">
                <a:latin typeface="Calibri" pitchFamily="34" charset="0"/>
                <a:cs typeface="Calibri" pitchFamily="34" charset="0"/>
              </a:rPr>
              <a:t>Федон</a:t>
            </a:r>
            <a:r>
              <a:rPr lang="ru-RU" dirty="0">
                <a:latin typeface="Calibri" pitchFamily="34" charset="0"/>
                <a:cs typeface="Calibri" pitchFamily="34" charset="0"/>
              </a:rPr>
              <a:t>).</a:t>
            </a:r>
          </a:p>
          <a:p>
            <a:r>
              <a:rPr lang="ru-RU" dirty="0">
                <a:latin typeface="Calibri" pitchFamily="34" charset="0"/>
                <a:cs typeface="Calibri" pitchFamily="34" charset="0"/>
              </a:rPr>
              <a:t>«</a:t>
            </a:r>
            <a:r>
              <a:rPr lang="ru-RU" dirty="0" err="1">
                <a:latin typeface="Calibri" pitchFamily="34" charset="0"/>
                <a:cs typeface="Calibri" pitchFamily="34" charset="0"/>
              </a:rPr>
              <a:t>Менон</a:t>
            </a:r>
            <a:r>
              <a:rPr lang="ru-RU" dirty="0">
                <a:latin typeface="Calibri" pitchFamily="34" charset="0"/>
                <a:cs typeface="Calibri" pitchFamily="34" charset="0"/>
              </a:rPr>
              <a:t>». «Найти знание в самом себе — это и значит припомнить».</a:t>
            </a:r>
          </a:p>
          <a:p>
            <a:r>
              <a:rPr lang="ru-RU" dirty="0">
                <a:latin typeface="Calibri" pitchFamily="34" charset="0"/>
                <a:cs typeface="Calibri" pitchFamily="34" charset="0"/>
              </a:rPr>
              <a:t>Виды знания:</a:t>
            </a:r>
          </a:p>
          <a:p>
            <a:pPr>
              <a:buNone/>
            </a:pPr>
            <a:r>
              <a:rPr lang="ru-RU" dirty="0">
                <a:latin typeface="Calibri" pitchFamily="34" charset="0"/>
                <a:cs typeface="Calibri" pitchFamily="34" charset="0"/>
              </a:rPr>
              <a:t>Интеллектуальное</a:t>
            </a:r>
          </a:p>
          <a:p>
            <a:pPr lvl="1"/>
            <a:r>
              <a:rPr lang="ru-RU" sz="2399" dirty="0">
                <a:latin typeface="Calibri" pitchFamily="34" charset="0"/>
                <a:cs typeface="Calibri" pitchFamily="34" charset="0"/>
              </a:rPr>
              <a:t>Разум (</a:t>
            </a:r>
            <a:r>
              <a:rPr lang="en-US" sz="2399" dirty="0" err="1">
                <a:latin typeface="Calibri" pitchFamily="34" charset="0"/>
                <a:cs typeface="Calibri" pitchFamily="34" charset="0"/>
              </a:rPr>
              <a:t>noesis</a:t>
            </a:r>
            <a:r>
              <a:rPr lang="en-US" sz="2399" dirty="0">
                <a:latin typeface="Calibri" pitchFamily="34" charset="0"/>
                <a:cs typeface="Calibri" pitchFamily="34" charset="0"/>
              </a:rPr>
              <a:t>)</a:t>
            </a:r>
            <a:endParaRPr lang="ru-RU" sz="2399" dirty="0">
              <a:latin typeface="Calibri" pitchFamily="34" charset="0"/>
              <a:cs typeface="Calibri" pitchFamily="34" charset="0"/>
            </a:endParaRPr>
          </a:p>
          <a:p>
            <a:pPr lvl="1"/>
            <a:r>
              <a:rPr lang="ru-RU" sz="2399" dirty="0">
                <a:latin typeface="Calibri" pitchFamily="34" charset="0"/>
                <a:cs typeface="Calibri" pitchFamily="34" charset="0"/>
              </a:rPr>
              <a:t>Рассудок</a:t>
            </a:r>
            <a:r>
              <a:rPr lang="en-US" sz="2399" dirty="0">
                <a:latin typeface="Calibri" pitchFamily="34" charset="0"/>
                <a:cs typeface="Calibri" pitchFamily="34" charset="0"/>
              </a:rPr>
              <a:t> (</a:t>
            </a:r>
            <a:r>
              <a:rPr lang="en-US" sz="2399" dirty="0" err="1">
                <a:latin typeface="Calibri" pitchFamily="34" charset="0"/>
                <a:cs typeface="Calibri" pitchFamily="34" charset="0"/>
              </a:rPr>
              <a:t>dianoia</a:t>
            </a:r>
            <a:r>
              <a:rPr lang="en-US" sz="2399" dirty="0">
                <a:latin typeface="Calibri" pitchFamily="34" charset="0"/>
                <a:cs typeface="Calibri" pitchFamily="34" charset="0"/>
              </a:rPr>
              <a:t>)</a:t>
            </a:r>
          </a:p>
          <a:p>
            <a:pPr marL="0" lvl="1" indent="0">
              <a:buNone/>
            </a:pPr>
            <a:r>
              <a:rPr lang="ru-RU" sz="2399" dirty="0">
                <a:latin typeface="Calibri" pitchFamily="34" charset="0"/>
                <a:cs typeface="Calibri" pitchFamily="34" charset="0"/>
              </a:rPr>
              <a:t>Чувственное</a:t>
            </a:r>
          </a:p>
          <a:p>
            <a:pPr lvl="1">
              <a:buNone/>
            </a:pPr>
            <a:r>
              <a:rPr lang="en-US" sz="2399" dirty="0">
                <a:latin typeface="Calibri" pitchFamily="34" charset="0"/>
                <a:cs typeface="Calibri" pitchFamily="34" charset="0"/>
              </a:rPr>
              <a:t>	- </a:t>
            </a:r>
            <a:r>
              <a:rPr lang="ru-RU" sz="2399" dirty="0">
                <a:latin typeface="Calibri" pitchFamily="34" charset="0"/>
                <a:cs typeface="Calibri" pitchFamily="34" charset="0"/>
              </a:rPr>
              <a:t>Вера</a:t>
            </a:r>
            <a:r>
              <a:rPr lang="en-US" sz="2399" dirty="0">
                <a:latin typeface="Calibri" pitchFamily="34" charset="0"/>
                <a:cs typeface="Calibri" pitchFamily="34" charset="0"/>
              </a:rPr>
              <a:t> (</a:t>
            </a:r>
            <a:r>
              <a:rPr lang="en-US" sz="2399" dirty="0" err="1">
                <a:latin typeface="Calibri" pitchFamily="34" charset="0"/>
                <a:cs typeface="Calibri" pitchFamily="34" charset="0"/>
              </a:rPr>
              <a:t>pistis</a:t>
            </a:r>
            <a:r>
              <a:rPr lang="en-US" sz="2399" dirty="0">
                <a:latin typeface="Calibri" pitchFamily="34" charset="0"/>
                <a:cs typeface="Calibri" pitchFamily="34" charset="0"/>
              </a:rPr>
              <a:t>)</a:t>
            </a:r>
            <a:endParaRPr lang="ru-RU" sz="2399" dirty="0">
              <a:latin typeface="Calibri" pitchFamily="34" charset="0"/>
              <a:cs typeface="Calibri" pitchFamily="34" charset="0"/>
            </a:endParaRPr>
          </a:p>
          <a:p>
            <a:pPr lvl="1">
              <a:buNone/>
            </a:pPr>
            <a:r>
              <a:rPr lang="ru-RU" sz="2399" dirty="0">
                <a:latin typeface="Calibri" pitchFamily="34" charset="0"/>
                <a:cs typeface="Calibri" pitchFamily="34" charset="0"/>
              </a:rPr>
              <a:t>	</a:t>
            </a:r>
            <a:r>
              <a:rPr lang="en-US" sz="2399" dirty="0">
                <a:latin typeface="Calibri" pitchFamily="34" charset="0"/>
                <a:cs typeface="Calibri" pitchFamily="34" charset="0"/>
              </a:rPr>
              <a:t>- </a:t>
            </a:r>
            <a:r>
              <a:rPr lang="ru-RU" sz="2399" dirty="0">
                <a:latin typeface="Calibri" pitchFamily="34" charset="0"/>
                <a:cs typeface="Calibri" pitchFamily="34" charset="0"/>
              </a:rPr>
              <a:t>Подобие</a:t>
            </a:r>
            <a:r>
              <a:rPr lang="en-US" sz="2399" dirty="0">
                <a:latin typeface="Calibri" pitchFamily="34" charset="0"/>
                <a:cs typeface="Calibri" pitchFamily="34" charset="0"/>
              </a:rPr>
              <a:t> (</a:t>
            </a:r>
            <a:r>
              <a:rPr lang="en-US" sz="2399" dirty="0" err="1">
                <a:latin typeface="Calibri" pitchFamily="34" charset="0"/>
                <a:cs typeface="Calibri" pitchFamily="34" charset="0"/>
              </a:rPr>
              <a:t>eikasia</a:t>
            </a:r>
            <a:r>
              <a:rPr lang="en-US" sz="2399" dirty="0">
                <a:latin typeface="Calibri" pitchFamily="34" charset="0"/>
                <a:cs typeface="Calibri" pitchFamily="34" charset="0"/>
              </a:rPr>
              <a:t>)</a:t>
            </a:r>
            <a:endParaRPr lang="ru-RU" sz="2399" dirty="0">
              <a:latin typeface="Calibri" pitchFamily="34" charset="0"/>
              <a:cs typeface="Calibri" pitchFamily="34" charset="0"/>
            </a:endParaRPr>
          </a:p>
          <a:p>
            <a:pPr lvl="1">
              <a:buNone/>
            </a:pPr>
            <a:endParaRPr lang="ru-RU" dirty="0" smtClean="0"/>
          </a:p>
        </p:txBody>
      </p:sp>
    </p:spTree>
    <p:extLst>
      <p:ext uri="{BB962C8B-B14F-4D97-AF65-F5344CB8AC3E}">
        <p14:creationId xmlns:p14="http://schemas.microsoft.com/office/powerpoint/2010/main" val="303533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42921"/>
            <a:ext cx="8229600" cy="5483245"/>
          </a:xfrm>
        </p:spPr>
        <p:txBody>
          <a:bodyPr/>
          <a:lstStyle/>
          <a:p>
            <a:r>
              <a:rPr lang="ru-RU" dirty="0" smtClean="0">
                <a:latin typeface="Calibri" pitchFamily="34" charset="0"/>
                <a:cs typeface="Calibri" pitchFamily="34" charset="0"/>
              </a:rPr>
              <a:t>Познанию истины способствуют:</a:t>
            </a:r>
          </a:p>
          <a:p>
            <a:r>
              <a:rPr lang="ru-RU" dirty="0" smtClean="0">
                <a:latin typeface="Calibri" pitchFamily="34" charset="0"/>
                <a:cs typeface="Calibri" pitchFamily="34" charset="0"/>
              </a:rPr>
              <a:t>1. Числа;</a:t>
            </a:r>
          </a:p>
          <a:p>
            <a:r>
              <a:rPr lang="ru-RU" dirty="0" smtClean="0">
                <a:latin typeface="Calibri" pitchFamily="34" charset="0"/>
                <a:cs typeface="Calibri" pitchFamily="34" charset="0"/>
              </a:rPr>
              <a:t>2) Геометрия;</a:t>
            </a:r>
          </a:p>
          <a:p>
            <a:r>
              <a:rPr lang="ru-RU" dirty="0" smtClean="0">
                <a:latin typeface="Calibri" pitchFamily="34" charset="0"/>
                <a:cs typeface="Calibri" pitchFamily="34" charset="0"/>
              </a:rPr>
              <a:t>3) Астрономия;</a:t>
            </a:r>
          </a:p>
          <a:p>
            <a:r>
              <a:rPr lang="ru-RU" dirty="0" smtClean="0">
                <a:latin typeface="Calibri" pitchFamily="34" charset="0"/>
                <a:cs typeface="Calibri" pitchFamily="34" charset="0"/>
              </a:rPr>
              <a:t>4) Музыка;</a:t>
            </a:r>
          </a:p>
          <a:p>
            <a:r>
              <a:rPr lang="ru-RU" dirty="0" smtClean="0">
                <a:latin typeface="Calibri" pitchFamily="34" charset="0"/>
                <a:cs typeface="Calibri" pitchFamily="34" charset="0"/>
              </a:rPr>
              <a:t>5) Диалектика – вершина всех знаний.</a:t>
            </a:r>
          </a:p>
          <a:p>
            <a:endParaRPr lang="ru-RU" dirty="0"/>
          </a:p>
        </p:txBody>
      </p:sp>
    </p:spTree>
    <p:extLst>
      <p:ext uri="{BB962C8B-B14F-4D97-AF65-F5344CB8AC3E}">
        <p14:creationId xmlns:p14="http://schemas.microsoft.com/office/powerpoint/2010/main" val="244056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7257" y="188642"/>
            <a:ext cx="7215238" cy="461537"/>
          </a:xfrm>
          <a:prstGeom prst="rect">
            <a:avLst/>
          </a:prstGeom>
          <a:noFill/>
        </p:spPr>
        <p:txBody>
          <a:bodyPr wrap="square" rtlCol="0">
            <a:spAutoFit/>
          </a:bodyPr>
          <a:lstStyle/>
          <a:p>
            <a:pPr algn="ctr"/>
            <a:r>
              <a:rPr lang="ru-RU" sz="2399" dirty="0">
                <a:latin typeface="Calibri" pitchFamily="34" charset="0"/>
                <a:cs typeface="Calibri" pitchFamily="34" charset="0"/>
              </a:rPr>
              <a:t>Теория познания Аристотеля</a:t>
            </a:r>
          </a:p>
        </p:txBody>
      </p:sp>
      <p:sp>
        <p:nvSpPr>
          <p:cNvPr id="3" name="TextBox 2"/>
          <p:cNvSpPr txBox="1"/>
          <p:nvPr/>
        </p:nvSpPr>
        <p:spPr>
          <a:xfrm>
            <a:off x="714348" y="928673"/>
            <a:ext cx="8001056" cy="4522777"/>
          </a:xfrm>
          <a:prstGeom prst="rect">
            <a:avLst/>
          </a:prstGeom>
          <a:noFill/>
        </p:spPr>
        <p:txBody>
          <a:bodyPr wrap="square" rtlCol="0">
            <a:spAutoFit/>
          </a:bodyPr>
          <a:lstStyle/>
          <a:p>
            <a:pPr indent="457207"/>
            <a:r>
              <a:rPr lang="ru-RU" sz="2399" dirty="0">
                <a:latin typeface="Calibri" pitchFamily="34" charset="0"/>
                <a:cs typeface="Calibri" pitchFamily="34" charset="0"/>
              </a:rPr>
              <a:t>«…и теперь и прежде удивление побуждает людей философствовать» (Мет. </a:t>
            </a:r>
            <a:r>
              <a:rPr lang="en-US" sz="2399" dirty="0">
                <a:latin typeface="Calibri" pitchFamily="34" charset="0"/>
                <a:cs typeface="Calibri" pitchFamily="34" charset="0"/>
              </a:rPr>
              <a:t>I</a:t>
            </a:r>
            <a:r>
              <a:rPr lang="ru-RU" sz="2399" dirty="0">
                <a:latin typeface="Calibri" pitchFamily="34" charset="0"/>
                <a:cs typeface="Calibri" pitchFamily="34" charset="0"/>
              </a:rPr>
              <a:t>, 2). </a:t>
            </a:r>
          </a:p>
          <a:p>
            <a:pPr indent="457207"/>
            <a:r>
              <a:rPr lang="ru-RU" sz="2399" dirty="0">
                <a:latin typeface="Calibri" pitchFamily="34" charset="0"/>
                <a:cs typeface="Calibri" pitchFamily="34" charset="0"/>
              </a:rPr>
              <a:t>Софисты неправы: «Если же все одинаково говорят и неправду и правду, то тому, кто так считает, нельзя будет что-нибудь произнести и сказать, ибо он вместе говорит и да и нет… А особенно это очевидно из того, что на деле подобных взглядов не держится никто: ни другие люди, ни те, кто высказывает это положение. Действительно, почему такой человек идет в </a:t>
            </a:r>
            <a:r>
              <a:rPr lang="ru-RU" sz="2399" dirty="0" err="1">
                <a:latin typeface="Calibri" pitchFamily="34" charset="0"/>
                <a:cs typeface="Calibri" pitchFamily="34" charset="0"/>
              </a:rPr>
              <a:t>Мегару</a:t>
            </a:r>
            <a:r>
              <a:rPr lang="ru-RU" sz="2399" dirty="0">
                <a:latin typeface="Calibri" pitchFamily="34" charset="0"/>
                <a:cs typeface="Calibri" pitchFamily="34" charset="0"/>
              </a:rPr>
              <a:t>, а не остается дома, воображая, что туда идет?» (Мет. </a:t>
            </a:r>
            <a:r>
              <a:rPr lang="en-US" sz="2399" dirty="0">
                <a:latin typeface="Calibri" pitchFamily="34" charset="0"/>
                <a:cs typeface="Calibri" pitchFamily="34" charset="0"/>
              </a:rPr>
              <a:t>IV</a:t>
            </a:r>
            <a:r>
              <a:rPr lang="ru-RU" sz="2399" dirty="0">
                <a:latin typeface="Calibri" pitchFamily="34" charset="0"/>
                <a:cs typeface="Calibri" pitchFamily="34" charset="0"/>
              </a:rPr>
              <a:t>, 4).</a:t>
            </a:r>
          </a:p>
          <a:p>
            <a:pPr indent="457207"/>
            <a:r>
              <a:rPr lang="ru-RU" sz="2399" dirty="0">
                <a:latin typeface="Calibri" pitchFamily="34" charset="0"/>
                <a:cs typeface="Calibri" pitchFamily="34" charset="0"/>
              </a:rPr>
              <a:t>Должна быть аксиома, на которой основывается все знание. Это аксиома непротиворечивости.</a:t>
            </a:r>
          </a:p>
        </p:txBody>
      </p:sp>
    </p:spTree>
    <p:extLst>
      <p:ext uri="{BB962C8B-B14F-4D97-AF65-F5344CB8AC3E}">
        <p14:creationId xmlns:p14="http://schemas.microsoft.com/office/powerpoint/2010/main" val="3817721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Autofit/>
          </a:bodyPr>
          <a:lstStyle/>
          <a:p>
            <a:r>
              <a:rPr lang="ru-RU" sz="2801" b="1" dirty="0"/>
              <a:t>Теория познания </a:t>
            </a:r>
            <a:r>
              <a:rPr lang="ru-RU" sz="2801" b="1" dirty="0" err="1"/>
              <a:t>Аврелия</a:t>
            </a:r>
            <a:r>
              <a:rPr lang="ru-RU" sz="2801" b="1" dirty="0"/>
              <a:t> Августина</a:t>
            </a:r>
          </a:p>
        </p:txBody>
      </p:sp>
      <p:sp>
        <p:nvSpPr>
          <p:cNvPr id="3" name="Содержимое 2"/>
          <p:cNvSpPr>
            <a:spLocks noGrp="1"/>
          </p:cNvSpPr>
          <p:nvPr>
            <p:ph idx="1"/>
          </p:nvPr>
        </p:nvSpPr>
        <p:spPr>
          <a:xfrm>
            <a:off x="457200" y="1000111"/>
            <a:ext cx="8229600" cy="5126055"/>
          </a:xfrm>
        </p:spPr>
        <p:txBody>
          <a:bodyPr>
            <a:normAutofit/>
          </a:bodyPr>
          <a:lstStyle/>
          <a:p>
            <a:r>
              <a:rPr lang="ru-RU" dirty="0" err="1" smtClean="0"/>
              <a:t>Плотиновские</a:t>
            </a:r>
            <a:r>
              <a:rPr lang="ru-RU" dirty="0" smtClean="0"/>
              <a:t> положения:</a:t>
            </a:r>
            <a:br>
              <a:rPr lang="ru-RU" dirty="0" smtClean="0"/>
            </a:br>
            <a:r>
              <a:rPr lang="ru-RU" dirty="0" smtClean="0"/>
              <a:t>1) душа активна в познании (она создает формы, а не просто воспринимает их), </a:t>
            </a:r>
            <a:br>
              <a:rPr lang="ru-RU" dirty="0" smtClean="0"/>
            </a:br>
            <a:r>
              <a:rPr lang="ru-RU" dirty="0" smtClean="0"/>
              <a:t>2) на душу не может воздействовать ничто онтологически низшее.</a:t>
            </a:r>
          </a:p>
          <a:p>
            <a:r>
              <a:rPr lang="ru-RU" dirty="0" smtClean="0"/>
              <a:t>Вывод: материя не может действовать на душу. Душа действует на материю.</a:t>
            </a:r>
          </a:p>
          <a:p>
            <a:r>
              <a:rPr lang="ru-RU" dirty="0" smtClean="0"/>
              <a:t>«душа пользуется посредством тела», «чувство есть то, в силу чего от души не укрывается испытываемое телом» (О количестве души, 23). </a:t>
            </a:r>
          </a:p>
          <a:p>
            <a:r>
              <a:rPr lang="ru-RU" dirty="0" smtClean="0"/>
              <a:t>Связь души и тела – тайна.</a:t>
            </a:r>
          </a:p>
          <a:p>
            <a:endParaRPr lang="ru-RU" dirty="0" smtClean="0"/>
          </a:p>
          <a:p>
            <a:endParaRPr lang="ru-RU" dirty="0"/>
          </a:p>
        </p:txBody>
      </p:sp>
    </p:spTree>
    <p:extLst>
      <p:ext uri="{BB962C8B-B14F-4D97-AF65-F5344CB8AC3E}">
        <p14:creationId xmlns:p14="http://schemas.microsoft.com/office/powerpoint/2010/main" val="242338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1483"/>
            <a:ext cx="8229600" cy="5554682"/>
          </a:xfrm>
        </p:spPr>
        <p:txBody>
          <a:bodyPr/>
          <a:lstStyle/>
          <a:p>
            <a:pPr marL="0">
              <a:spcBef>
                <a:spcPts val="0"/>
              </a:spcBef>
            </a:pPr>
            <a:r>
              <a:rPr lang="ru-RU" sz="2801" dirty="0">
                <a:latin typeface="Calibri" pitchFamily="34" charset="0"/>
                <a:cs typeface="Calibri" pitchFamily="34" charset="0"/>
              </a:rPr>
              <a:t>Иерархия идей: идея человека, идея живого существа, и т.д. до идеи блага, которая выше всех идей. Мир идей – благ.</a:t>
            </a:r>
          </a:p>
          <a:p>
            <a:pPr marL="0">
              <a:spcBef>
                <a:spcPts val="0"/>
              </a:spcBef>
            </a:pPr>
            <a:r>
              <a:rPr lang="ru-RU" sz="2801" dirty="0">
                <a:latin typeface="Calibri" pitchFamily="34" charset="0"/>
                <a:cs typeface="Calibri" pitchFamily="34" charset="0"/>
              </a:rPr>
              <a:t>Вещь причастна своей идее и состоит из материи. </a:t>
            </a:r>
          </a:p>
          <a:p>
            <a:pPr marL="0">
              <a:spcBef>
                <a:spcPts val="0"/>
              </a:spcBef>
            </a:pPr>
            <a:r>
              <a:rPr lang="ru-RU" sz="2801" dirty="0">
                <a:latin typeface="Calibri" pitchFamily="34" charset="0"/>
                <a:cs typeface="Calibri" pitchFamily="34" charset="0"/>
              </a:rPr>
              <a:t>Материя — источник множественности, единичности, вещности, изменчивости, смертности и рождаемости, естественной необходимости, зла и несвободы.</a:t>
            </a:r>
          </a:p>
          <a:p>
            <a:endParaRPr lang="ru-RU" dirty="0"/>
          </a:p>
        </p:txBody>
      </p:sp>
    </p:spTree>
    <p:extLst>
      <p:ext uri="{BB962C8B-B14F-4D97-AF65-F5344CB8AC3E}">
        <p14:creationId xmlns:p14="http://schemas.microsoft.com/office/powerpoint/2010/main" val="111536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4"/>
            <a:ext cx="8229600" cy="5626121"/>
          </a:xfrm>
        </p:spPr>
        <p:txBody>
          <a:bodyPr>
            <a:normAutofit/>
          </a:bodyPr>
          <a:lstStyle/>
          <a:p>
            <a:r>
              <a:rPr lang="ru-RU" dirty="0" smtClean="0"/>
              <a:t>Чувства активно действуют на предметы.</a:t>
            </a:r>
          </a:p>
          <a:p>
            <a:r>
              <a:rPr lang="ru-RU" dirty="0" smtClean="0"/>
              <a:t>1) познается форма предмета, </a:t>
            </a:r>
            <a:br>
              <a:rPr lang="ru-RU" dirty="0" smtClean="0"/>
            </a:br>
            <a:r>
              <a:rPr lang="ru-RU" dirty="0" smtClean="0"/>
              <a:t>2) возникает ее физиологический образ </a:t>
            </a:r>
            <a:br>
              <a:rPr lang="ru-RU" dirty="0" smtClean="0"/>
            </a:br>
            <a:r>
              <a:rPr lang="ru-RU" dirty="0" smtClean="0"/>
              <a:t>3) духовный образ предмета, который существует в памяти, </a:t>
            </a:r>
            <a:br>
              <a:rPr lang="ru-RU" dirty="0" smtClean="0"/>
            </a:br>
            <a:r>
              <a:rPr lang="ru-RU" dirty="0" smtClean="0"/>
              <a:t>4) образ, который находится в способности воображения.</a:t>
            </a:r>
          </a:p>
          <a:p>
            <a:r>
              <a:rPr lang="ru-RU" dirty="0" smtClean="0"/>
              <a:t>Три элемента в познании: </a:t>
            </a:r>
            <a:br>
              <a:rPr lang="ru-RU" dirty="0" smtClean="0"/>
            </a:br>
            <a:r>
              <a:rPr lang="ru-RU" dirty="0" smtClean="0"/>
              <a:t>1</a:t>
            </a:r>
            <a:r>
              <a:rPr lang="ru-RU" smtClean="0"/>
              <a:t>) познавательная способность (материальная </a:t>
            </a:r>
            <a:r>
              <a:rPr lang="ru-RU" dirty="0" smtClean="0"/>
              <a:t>причина познания</a:t>
            </a:r>
            <a:r>
              <a:rPr lang="ru-RU" smtClean="0"/>
              <a:t>), </a:t>
            </a:r>
            <a:br>
              <a:rPr lang="ru-RU" smtClean="0"/>
            </a:br>
            <a:r>
              <a:rPr lang="ru-RU" smtClean="0"/>
              <a:t>2) реальный </a:t>
            </a:r>
            <a:r>
              <a:rPr lang="ru-RU" dirty="0" smtClean="0"/>
              <a:t>познаваемый предмет (формальная причина </a:t>
            </a:r>
            <a:r>
              <a:rPr lang="ru-RU" smtClean="0"/>
              <a:t>познания), </a:t>
            </a:r>
            <a:br>
              <a:rPr lang="ru-RU" smtClean="0"/>
            </a:br>
            <a:r>
              <a:rPr lang="ru-RU" smtClean="0"/>
              <a:t>3) воля</a:t>
            </a:r>
            <a:r>
              <a:rPr lang="ru-RU" dirty="0" smtClean="0"/>
              <a:t>, направляющая нашу способность познания именно на этот предмет (действующая причина познания).</a:t>
            </a:r>
            <a:endParaRPr lang="ru-RU" dirty="0"/>
          </a:p>
        </p:txBody>
      </p:sp>
    </p:spTree>
    <p:extLst>
      <p:ext uri="{BB962C8B-B14F-4D97-AF65-F5344CB8AC3E}">
        <p14:creationId xmlns:p14="http://schemas.microsoft.com/office/powerpoint/2010/main" val="2253873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normAutofit/>
          </a:bodyPr>
          <a:lstStyle/>
          <a:p>
            <a:r>
              <a:rPr lang="ru-RU" sz="2801" b="1" dirty="0"/>
              <a:t>Разум</a:t>
            </a:r>
            <a:endParaRPr lang="ru-RU" sz="2801" dirty="0"/>
          </a:p>
        </p:txBody>
      </p:sp>
      <p:sp>
        <p:nvSpPr>
          <p:cNvPr id="3" name="Содержимое 2"/>
          <p:cNvSpPr>
            <a:spLocks noGrp="1"/>
          </p:cNvSpPr>
          <p:nvPr>
            <p:ph idx="1"/>
          </p:nvPr>
        </p:nvSpPr>
        <p:spPr>
          <a:xfrm>
            <a:off x="457200" y="1214425"/>
            <a:ext cx="8229600" cy="4911741"/>
          </a:xfrm>
        </p:spPr>
        <p:txBody>
          <a:bodyPr>
            <a:normAutofit/>
          </a:bodyPr>
          <a:lstStyle/>
          <a:p>
            <a:r>
              <a:rPr lang="ru-RU" dirty="0" smtClean="0"/>
              <a:t>Кроме чувственного мира существует и мир умопостигаемый — неизменный, вечный. </a:t>
            </a:r>
          </a:p>
          <a:p>
            <a:r>
              <a:rPr lang="ru-RU" dirty="0" smtClean="0"/>
              <a:t>«Ничего не может быть нелепее утверждения, что видимое нашими глазами существует, а усматриваемое нашим умом не существует» (О бессмертии души, 10). </a:t>
            </a:r>
          </a:p>
          <a:p>
            <a:r>
              <a:rPr lang="ru-RU" dirty="0" smtClean="0"/>
              <a:t>В нем – вечные истины (математика, нравственность).</a:t>
            </a:r>
          </a:p>
          <a:p>
            <a:r>
              <a:rPr lang="ru-RU" dirty="0" smtClean="0"/>
              <a:t>Между чувственным миром и умопостигаемым миром есть посредник — человеческий разум, он может быть направлен как на чувственный, так и на умопостигаемый мир. </a:t>
            </a:r>
            <a:endParaRPr lang="ru-RU" dirty="0"/>
          </a:p>
        </p:txBody>
      </p:sp>
    </p:spTree>
    <p:extLst>
      <p:ext uri="{BB962C8B-B14F-4D97-AF65-F5344CB8AC3E}">
        <p14:creationId xmlns:p14="http://schemas.microsoft.com/office/powerpoint/2010/main" val="90653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31"/>
            <a:ext cx="8229600" cy="5840435"/>
          </a:xfrm>
        </p:spPr>
        <p:txBody>
          <a:bodyPr>
            <a:normAutofit fontScale="92500" lnSpcReduction="10000"/>
          </a:bodyPr>
          <a:lstStyle/>
          <a:p>
            <a:r>
              <a:rPr lang="ru-RU" b="1" dirty="0" smtClean="0"/>
              <a:t>Теория познания Фомы Аквинского</a:t>
            </a:r>
          </a:p>
          <a:p>
            <a:r>
              <a:rPr lang="ru-RU" dirty="0" smtClean="0"/>
              <a:t>Познание начинается с чувственного созерцания. </a:t>
            </a:r>
          </a:p>
          <a:p>
            <a:r>
              <a:rPr lang="ru-RU" dirty="0" smtClean="0"/>
              <a:t>Органы чувств отличаются по степени истинности. Ниже всего осязание, далее вкус, обоняние, слух и зрение. </a:t>
            </a:r>
          </a:p>
          <a:p>
            <a:r>
              <a:rPr lang="ru-RU" dirty="0" smtClean="0"/>
              <a:t>В органах чувств возникают единичные образы. Чувственный образ направляется в сферу действия внутренних чувств .</a:t>
            </a:r>
          </a:p>
          <a:p>
            <a:r>
              <a:rPr lang="ru-RU" dirty="0" smtClean="0"/>
              <a:t>Общее чувство соединяет данные от различных органов чувств и дает человеку целостное видение предмета.</a:t>
            </a:r>
          </a:p>
          <a:p>
            <a:r>
              <a:rPr lang="ru-RU" dirty="0" smtClean="0"/>
              <a:t>Затем чувственный образ помещается в памяти, происходит полная </a:t>
            </a:r>
            <a:r>
              <a:rPr lang="ru-RU" dirty="0" err="1" smtClean="0"/>
              <a:t>дематериализация</a:t>
            </a:r>
            <a:r>
              <a:rPr lang="ru-RU" dirty="0" smtClean="0"/>
              <a:t> чувственного образа — возникает умопостигаемый образ.</a:t>
            </a:r>
          </a:p>
          <a:p>
            <a:r>
              <a:rPr lang="ru-RU" dirty="0" smtClean="0"/>
              <a:t>Активный разум обрабатывает эти данные, соединяя их, производя дальнейшую </a:t>
            </a:r>
            <a:r>
              <a:rPr lang="ru-RU" dirty="0" err="1" smtClean="0"/>
              <a:t>дематериализацию</a:t>
            </a:r>
            <a:r>
              <a:rPr lang="ru-RU" dirty="0" smtClean="0"/>
              <a:t>, образуя понятия.</a:t>
            </a:r>
          </a:p>
          <a:p>
            <a:r>
              <a:rPr lang="ru-RU" dirty="0" smtClean="0"/>
              <a:t>Бог для человека познаваем только через Его творения.</a:t>
            </a:r>
            <a:endParaRPr lang="ru-RU" dirty="0"/>
          </a:p>
        </p:txBody>
      </p:sp>
    </p:spTree>
    <p:extLst>
      <p:ext uri="{BB962C8B-B14F-4D97-AF65-F5344CB8AC3E}">
        <p14:creationId xmlns:p14="http://schemas.microsoft.com/office/powerpoint/2010/main" val="395831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Липпи Филиппино. Фома Аквинский, торжествующий над еретиками (1489-1491, Рим, церковь Санта-Мария-сопра-Минерва, часовня Карафы).jpg"/>
          <p:cNvPicPr>
            <a:picLocks noChangeAspect="1"/>
          </p:cNvPicPr>
          <p:nvPr/>
        </p:nvPicPr>
        <p:blipFill>
          <a:blip r:embed="rId2" cstate="print"/>
          <a:stretch>
            <a:fillRect/>
          </a:stretch>
        </p:blipFill>
        <p:spPr>
          <a:xfrm>
            <a:off x="714351" y="214293"/>
            <a:ext cx="7416749" cy="5893599"/>
          </a:xfrm>
          <a:prstGeom prst="rect">
            <a:avLst/>
          </a:prstGeom>
        </p:spPr>
      </p:pic>
      <p:sp>
        <p:nvSpPr>
          <p:cNvPr id="3" name="TextBox 2"/>
          <p:cNvSpPr txBox="1"/>
          <p:nvPr/>
        </p:nvSpPr>
        <p:spPr>
          <a:xfrm>
            <a:off x="714347" y="6286523"/>
            <a:ext cx="7858180" cy="646331"/>
          </a:xfrm>
          <a:prstGeom prst="rect">
            <a:avLst/>
          </a:prstGeom>
          <a:noFill/>
        </p:spPr>
        <p:txBody>
          <a:bodyPr wrap="square" rtlCol="0">
            <a:spAutoFit/>
          </a:bodyPr>
          <a:lstStyle/>
          <a:p>
            <a:pPr algn="ctr"/>
            <a:r>
              <a:rPr lang="ru-RU" b="1" dirty="0"/>
              <a:t>ЛИППИ Ф.</a:t>
            </a:r>
            <a:r>
              <a:rPr lang="ru-RU" dirty="0"/>
              <a:t> ФОМА АКВИНСКИЙ, ТОРЖЕСТВУЮЩИЙ НАД ЕРЕТИКАМИ</a:t>
            </a:r>
          </a:p>
        </p:txBody>
      </p:sp>
    </p:spTree>
    <p:extLst>
      <p:ext uri="{BB962C8B-B14F-4D97-AF65-F5344CB8AC3E}">
        <p14:creationId xmlns:p14="http://schemas.microsoft.com/office/powerpoint/2010/main" val="400408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4"/>
            <a:ext cx="8229600" cy="5626121"/>
          </a:xfrm>
        </p:spPr>
        <p:txBody>
          <a:bodyPr>
            <a:normAutofit lnSpcReduction="10000"/>
          </a:bodyPr>
          <a:lstStyle/>
          <a:p>
            <a:r>
              <a:rPr lang="ru-RU" b="1" dirty="0" smtClean="0"/>
              <a:t>Спор об универсалиях</a:t>
            </a:r>
          </a:p>
          <a:p>
            <a:r>
              <a:rPr lang="ru-RU" dirty="0" smtClean="0"/>
              <a:t>Существуют три рода универсалий. </a:t>
            </a:r>
          </a:p>
          <a:p>
            <a:r>
              <a:rPr lang="ru-RU" dirty="0" smtClean="0"/>
              <a:t>Во-первых, универсалии существуют в самих вещах (</a:t>
            </a:r>
            <a:r>
              <a:rPr lang="ru-RU" dirty="0" err="1" smtClean="0"/>
              <a:t>in</a:t>
            </a:r>
            <a:r>
              <a:rPr lang="ru-RU" dirty="0" smtClean="0"/>
              <a:t> </a:t>
            </a:r>
            <a:r>
              <a:rPr lang="ru-RU" dirty="0" err="1" smtClean="0"/>
              <a:t>rebus</a:t>
            </a:r>
            <a:r>
              <a:rPr lang="ru-RU" dirty="0" smtClean="0"/>
              <a:t>), и они составляют сущность этих вещей. Это есть непосредственная универсалия. </a:t>
            </a:r>
          </a:p>
          <a:p>
            <a:r>
              <a:rPr lang="ru-RU" dirty="0" smtClean="0"/>
              <a:t>Во-вторых, универсалии существуют и в человеческом уме, который путем абстрагирования извлекает при помощи активного ума универсалии из конкретных вещей, так что универсалии существуют и после вещей (</a:t>
            </a:r>
            <a:r>
              <a:rPr lang="ru-RU" dirty="0" err="1" smtClean="0"/>
              <a:t>post</a:t>
            </a:r>
            <a:r>
              <a:rPr lang="ru-RU" dirty="0" smtClean="0"/>
              <a:t> </a:t>
            </a:r>
            <a:r>
              <a:rPr lang="ru-RU" dirty="0" err="1" smtClean="0"/>
              <a:t>res</a:t>
            </a:r>
            <a:r>
              <a:rPr lang="ru-RU" dirty="0" smtClean="0"/>
              <a:t>). Эти универсалии Фома называет «мысленные универсалии». </a:t>
            </a:r>
          </a:p>
          <a:p>
            <a:r>
              <a:rPr lang="ru-RU" dirty="0" smtClean="0"/>
              <a:t>В-третьих, универсалии существуют и в Божественном уме, до вещей (</a:t>
            </a:r>
            <a:r>
              <a:rPr lang="ru-RU" dirty="0" err="1" smtClean="0"/>
              <a:t>ante</a:t>
            </a:r>
            <a:r>
              <a:rPr lang="ru-RU" dirty="0" smtClean="0"/>
              <a:t> </a:t>
            </a:r>
            <a:r>
              <a:rPr lang="ru-RU" dirty="0" err="1" smtClean="0"/>
              <a:t>res</a:t>
            </a:r>
            <a:r>
              <a:rPr lang="ru-RU" dirty="0" smtClean="0"/>
              <a:t>). Эти универсалии и есть идеи, или первоначальные формы, содержащиеся в Божественном уме</a:t>
            </a:r>
            <a:r>
              <a:rPr lang="en-US" dirty="0" smtClean="0"/>
              <a:t>.</a:t>
            </a:r>
            <a:endParaRPr lang="ru-RU" dirty="0"/>
          </a:p>
        </p:txBody>
      </p:sp>
    </p:spTree>
    <p:extLst>
      <p:ext uri="{BB962C8B-B14F-4D97-AF65-F5344CB8AC3E}">
        <p14:creationId xmlns:p14="http://schemas.microsoft.com/office/powerpoint/2010/main" val="3357178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7" y="214292"/>
            <a:ext cx="8001056" cy="5261184"/>
          </a:xfrm>
          <a:prstGeom prst="rect">
            <a:avLst/>
          </a:prstGeom>
          <a:noFill/>
        </p:spPr>
        <p:txBody>
          <a:bodyPr wrap="square" rtlCol="0">
            <a:spAutoFit/>
          </a:bodyPr>
          <a:lstStyle/>
          <a:p>
            <a:r>
              <a:rPr lang="ru-RU" sz="2399" dirty="0"/>
              <a:t>Номинализм Оккама. Универсалии возникают в уме человека в результате интенции, т.е. направленности субъекта на объект. Поэтому универсалия есть не что иное, как интенция души. </a:t>
            </a:r>
          </a:p>
          <a:p>
            <a:r>
              <a:rPr lang="ru-RU" sz="2399" dirty="0"/>
              <a:t>Универсалия – это понятие, а понятие – это знак: «…всякая универсалия есть единая единичная вещь, а поэтому является универсалией только по обозначению: поскольку есть знак многого».</a:t>
            </a:r>
          </a:p>
          <a:p>
            <a:r>
              <a:rPr lang="ru-RU" sz="2399" dirty="0"/>
              <a:t>Значение. С одной стороны, </a:t>
            </a:r>
            <a:r>
              <a:rPr lang="ru-RU" sz="2399" dirty="0" err="1"/>
              <a:t>оккамизм</a:t>
            </a:r>
            <a:r>
              <a:rPr lang="ru-RU" sz="2399" dirty="0"/>
              <a:t> подготавливал Реформацию с ее учением об оправдании человека «только верою»,  с другой  - «бритва Оккама», его эмпиризм и номинализм способствовали росту научного знания.</a:t>
            </a:r>
          </a:p>
          <a:p>
            <a:endParaRPr lang="ru-RU" sz="2399" dirty="0"/>
          </a:p>
        </p:txBody>
      </p:sp>
    </p:spTree>
    <p:extLst>
      <p:ext uri="{BB962C8B-B14F-4D97-AF65-F5344CB8AC3E}">
        <p14:creationId xmlns:p14="http://schemas.microsoft.com/office/powerpoint/2010/main" val="320096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9"/>
            <a:ext cx="8229600" cy="5768997"/>
          </a:xfrm>
        </p:spPr>
        <p:txBody>
          <a:bodyPr>
            <a:normAutofit fontScale="70000" lnSpcReduction="20000"/>
          </a:bodyPr>
          <a:lstStyle/>
          <a:p>
            <a:r>
              <a:rPr lang="ru-RU" sz="3400" i="1" dirty="0"/>
              <a:t>Идолы рода</a:t>
            </a:r>
            <a:r>
              <a:rPr lang="ru-RU" sz="3400" dirty="0"/>
              <a:t> (идолы племени) — это идолы объективные, которых невозможно избежать и которые можно только учитывать. Идолы рода происходят от природы человека. Возникают они от смешения различных познавательных способностей, в том числе из-за влияния эмоций и ощущений на разум. Например, «человеческий разум в силу своей склонности легко предполагает в вещах больше порядка и единообразия, чем их находит». </a:t>
            </a:r>
          </a:p>
          <a:p>
            <a:r>
              <a:rPr lang="ru-RU" sz="3400" i="1" dirty="0"/>
              <a:t>Идолы пещеры</a:t>
            </a:r>
            <a:r>
              <a:rPr lang="ru-RU" sz="3400" dirty="0"/>
              <a:t> возникают на основе личных индивидуальных особенностей каждого человека. Каждый из нас имеет свой талант, свое воспитание, каждый привык к определенному образу жизни, его интересует определенная профессия. То есть человек смотрит на мир как бы из своей пещеры. «Люди любят или те частные науки и теории, авторами и изобретателями которых они считают себя, или те, в которые они вложили больше всего труда и к которым они больше всего привыкли».</a:t>
            </a:r>
          </a:p>
          <a:p>
            <a:endParaRPr lang="ru-RU" dirty="0"/>
          </a:p>
        </p:txBody>
      </p:sp>
    </p:spTree>
    <p:extLst>
      <p:ext uri="{BB962C8B-B14F-4D97-AF65-F5344CB8AC3E}">
        <p14:creationId xmlns:p14="http://schemas.microsoft.com/office/powerpoint/2010/main" val="801023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6"/>
            <a:ext cx="8229600" cy="5697559"/>
          </a:xfrm>
        </p:spPr>
        <p:txBody>
          <a:bodyPr>
            <a:normAutofit/>
          </a:bodyPr>
          <a:lstStyle/>
          <a:p>
            <a:r>
              <a:rPr lang="ru-RU" i="1" dirty="0" smtClean="0"/>
              <a:t>Идолы площади (или рынка, </a:t>
            </a:r>
            <a:r>
              <a:rPr lang="en-US" i="1" dirty="0" err="1" smtClean="0"/>
              <a:t>fori</a:t>
            </a:r>
            <a:r>
              <a:rPr lang="ru-RU" i="1" dirty="0" smtClean="0"/>
              <a:t>)</a:t>
            </a:r>
            <a:r>
              <a:rPr lang="ru-RU" dirty="0" smtClean="0"/>
              <a:t> возникают они из-за того, что общение людей происходит при помощи слов. «Люди верят, что их разум повелевает словами. Но бывает и так, что слова обращают свою силу против разума». Существуют три вида слов: истинные слова, ничего не обозначающие слова и плохо образованные слова.</a:t>
            </a:r>
          </a:p>
          <a:p>
            <a:r>
              <a:rPr lang="ru-RU" i="1" dirty="0" smtClean="0"/>
              <a:t>Идолы театра</a:t>
            </a:r>
            <a:r>
              <a:rPr lang="ru-RU" dirty="0" smtClean="0"/>
              <a:t> созданы засильем авторитетов. Некоторые философские системы, в частности системы Платона и Аристотеля, особенно вредны, потому что своей мощью, красотой и логичностью подавляют человека и отвлекают его от поиска истинной картины мира. </a:t>
            </a:r>
          </a:p>
          <a:p>
            <a:endParaRPr lang="ru-RU" dirty="0"/>
          </a:p>
        </p:txBody>
      </p:sp>
    </p:spTree>
    <p:extLst>
      <p:ext uri="{BB962C8B-B14F-4D97-AF65-F5344CB8AC3E}">
        <p14:creationId xmlns:p14="http://schemas.microsoft.com/office/powerpoint/2010/main" val="3190999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42921"/>
            <a:ext cx="8229600" cy="5483245"/>
          </a:xfrm>
        </p:spPr>
        <p:txBody>
          <a:bodyPr>
            <a:normAutofit fontScale="92500"/>
          </a:bodyPr>
          <a:lstStyle/>
          <a:p>
            <a:r>
              <a:rPr lang="ru-RU" b="1" dirty="0" smtClean="0"/>
              <a:t>Методологическое сомнение Декарта</a:t>
            </a:r>
          </a:p>
          <a:p>
            <a:r>
              <a:rPr lang="ru-RU" dirty="0" smtClean="0"/>
              <a:t>Чувства нас обманывают.</a:t>
            </a:r>
          </a:p>
          <a:p>
            <a:r>
              <a:rPr lang="ru-RU" dirty="0" smtClean="0"/>
              <a:t>Может быть, весь мир устроен так, что им правит некий злой гений, который направляет все наше сознание в сторону ошибок? </a:t>
            </a:r>
          </a:p>
          <a:p>
            <a:r>
              <a:rPr lang="ru-RU" dirty="0" smtClean="0"/>
              <a:t>«…все, на что указывает мне естественный свет (</a:t>
            </a:r>
            <a:r>
              <a:rPr lang="ru-RU" dirty="0" err="1" smtClean="0"/>
              <a:t>lumen</a:t>
            </a:r>
            <a:r>
              <a:rPr lang="ru-RU" dirty="0" smtClean="0"/>
              <a:t> </a:t>
            </a:r>
            <a:r>
              <a:rPr lang="ru-RU" dirty="0" err="1" smtClean="0"/>
              <a:t>naturale</a:t>
            </a:r>
            <a:r>
              <a:rPr lang="ru-RU" dirty="0" smtClean="0"/>
              <a:t>), никоим образом не может быть сомнительным».</a:t>
            </a:r>
          </a:p>
          <a:p>
            <a:pPr hangingPunct="0"/>
            <a:r>
              <a:rPr lang="ru-RU" dirty="0" smtClean="0"/>
              <a:t>Но нельзя сомневаться в одном, говорит он: в самом факте сомнения. Это состояние сомнения является несомненным фактом.</a:t>
            </a:r>
          </a:p>
          <a:p>
            <a:r>
              <a:rPr lang="ru-RU" dirty="0" smtClean="0"/>
              <a:t>Но сомневаясь во всем, нельзя сомневаться в факте сомнения. Сомнение есть мышление. Следовательно, невозможно сомневаться в том, что я мыслю. Из того, что я мыслю, я заключаю, что я существую («</a:t>
            </a:r>
            <a:r>
              <a:rPr lang="ru-RU" dirty="0" err="1" smtClean="0"/>
              <a:t>Сogito</a:t>
            </a:r>
            <a:r>
              <a:rPr lang="ru-RU" dirty="0" smtClean="0"/>
              <a:t>, </a:t>
            </a:r>
            <a:r>
              <a:rPr lang="ru-RU" dirty="0" err="1" smtClean="0"/>
              <a:t>ergo</a:t>
            </a:r>
            <a:r>
              <a:rPr lang="ru-RU" dirty="0" smtClean="0"/>
              <a:t> </a:t>
            </a:r>
            <a:r>
              <a:rPr lang="ru-RU" dirty="0" err="1" smtClean="0"/>
              <a:t>sum</a:t>
            </a:r>
            <a:r>
              <a:rPr lang="ru-RU" dirty="0" smtClean="0"/>
              <a:t>»). </a:t>
            </a:r>
          </a:p>
          <a:p>
            <a:endParaRPr lang="ru-RU" dirty="0"/>
          </a:p>
        </p:txBody>
      </p:sp>
    </p:spTree>
    <p:extLst>
      <p:ext uri="{BB962C8B-B14F-4D97-AF65-F5344CB8AC3E}">
        <p14:creationId xmlns:p14="http://schemas.microsoft.com/office/powerpoint/2010/main" val="4074625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29058" y="571483"/>
            <a:ext cx="4757742" cy="5554682"/>
          </a:xfrm>
        </p:spPr>
        <p:txBody>
          <a:bodyPr>
            <a:normAutofit/>
          </a:bodyPr>
          <a:lstStyle/>
          <a:p>
            <a:pPr>
              <a:buNone/>
            </a:pPr>
            <a:r>
              <a:rPr lang="ru-RU" b="1" dirty="0"/>
              <a:t>Рудольф Карнап </a:t>
            </a:r>
            <a:r>
              <a:rPr lang="ru-RU" dirty="0"/>
              <a:t>(1891–1970</a:t>
            </a:r>
            <a:r>
              <a:rPr lang="ru-RU" dirty="0" smtClean="0"/>
              <a:t>).</a:t>
            </a:r>
          </a:p>
          <a:p>
            <a:r>
              <a:rPr lang="ru-RU" dirty="0"/>
              <a:t>«Старая и новая логика» и «Преодоление метафизики логическим анализом языка». </a:t>
            </a:r>
            <a:endParaRPr lang="ru-RU" dirty="0" smtClean="0"/>
          </a:p>
          <a:p>
            <a:r>
              <a:rPr lang="ru-RU" dirty="0" smtClean="0"/>
              <a:t>Философия </a:t>
            </a:r>
            <a:r>
              <a:rPr lang="ru-RU" dirty="0"/>
              <a:t>должна сводиться к логическому анализу предложений и понятий </a:t>
            </a:r>
            <a:r>
              <a:rPr lang="ru-RU" dirty="0" smtClean="0"/>
              <a:t>науки. </a:t>
            </a:r>
          </a:p>
          <a:p>
            <a:endParaRPr lang="ru-RU" dirty="0" smtClean="0"/>
          </a:p>
          <a:p>
            <a:endParaRPr lang="ru-RU" dirty="0" smtClean="0"/>
          </a:p>
          <a:p>
            <a:endParaRPr lang="ru-RU" dirty="0" smtClean="0"/>
          </a:p>
          <a:p>
            <a:endParaRPr lang="ru-RU" dirty="0"/>
          </a:p>
        </p:txBody>
      </p:sp>
      <p:pic>
        <p:nvPicPr>
          <p:cNvPr id="4" name="Рисунок 3" descr="Rudolf-carnap.jpg"/>
          <p:cNvPicPr>
            <a:picLocks noChangeAspect="1"/>
          </p:cNvPicPr>
          <p:nvPr/>
        </p:nvPicPr>
        <p:blipFill>
          <a:blip r:embed="rId2" cstate="print"/>
          <a:stretch>
            <a:fillRect/>
          </a:stretch>
        </p:blipFill>
        <p:spPr>
          <a:xfrm>
            <a:off x="285721" y="1285862"/>
            <a:ext cx="3000396" cy="3825505"/>
          </a:xfrm>
          <a:prstGeom prst="rect">
            <a:avLst/>
          </a:prstGeom>
        </p:spPr>
      </p:pic>
    </p:spTree>
    <p:extLst>
      <p:ext uri="{BB962C8B-B14F-4D97-AF65-F5344CB8AC3E}">
        <p14:creationId xmlns:p14="http://schemas.microsoft.com/office/powerpoint/2010/main" val="262084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ru-RU" sz="3201" dirty="0">
                <a:latin typeface="Calibri" pitchFamily="34" charset="0"/>
                <a:cs typeface="Calibri" pitchFamily="34" charset="0"/>
              </a:rPr>
              <a:t>АРИСТОТЕЛЬ (384–322 до Р.Х.).</a:t>
            </a:r>
          </a:p>
        </p:txBody>
      </p:sp>
      <p:pic>
        <p:nvPicPr>
          <p:cNvPr id="46085" name="Picture 5" descr="Аристотель"/>
          <p:cNvPicPr>
            <a:picLocks noChangeAspect="1" noChangeArrowheads="1"/>
          </p:cNvPicPr>
          <p:nvPr/>
        </p:nvPicPr>
        <p:blipFill>
          <a:blip r:embed="rId2" cstate="print"/>
          <a:srcRect/>
          <a:stretch>
            <a:fillRect/>
          </a:stretch>
        </p:blipFill>
        <p:spPr bwMode="auto">
          <a:xfrm>
            <a:off x="2857489" y="1785927"/>
            <a:ext cx="3272979" cy="3643338"/>
          </a:xfrm>
          <a:prstGeom prst="rect">
            <a:avLst/>
          </a:prstGeom>
          <a:noFill/>
        </p:spPr>
      </p:pic>
    </p:spTree>
    <p:extLst>
      <p:ext uri="{BB962C8B-B14F-4D97-AF65-F5344CB8AC3E}">
        <p14:creationId xmlns:p14="http://schemas.microsoft.com/office/powerpoint/2010/main" val="3472626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85796"/>
            <a:ext cx="8229600" cy="5340369"/>
          </a:xfrm>
        </p:spPr>
        <p:txBody>
          <a:bodyPr>
            <a:normAutofit fontScale="92500" lnSpcReduction="10000"/>
          </a:bodyPr>
          <a:lstStyle/>
          <a:p>
            <a:r>
              <a:rPr lang="ru-RU" dirty="0"/>
              <a:t>Понятие имеет смысл тогда и только тогда, когда оно встречается в протокольном предложении. Если понятие употребляется вне протокольного предложения, то это понятие окажется бессмысленным. Такими понятиями наполнена философия, к ним </a:t>
            </a:r>
            <a:r>
              <a:rPr lang="ru-RU" dirty="0" smtClean="0"/>
              <a:t>относятся </a:t>
            </a:r>
            <a:r>
              <a:rPr lang="ru-RU" dirty="0"/>
              <a:t>понятия «дух», «материя», «сущность», «субстанция», «принцип бытия», целые предложения (типа «Я мыслю, следовательно я существую»).</a:t>
            </a:r>
          </a:p>
          <a:p>
            <a:r>
              <a:rPr lang="ru-RU" b="1" dirty="0" smtClean="0"/>
              <a:t>Принцип верификации</a:t>
            </a:r>
            <a:r>
              <a:rPr lang="ru-RU" dirty="0" smtClean="0"/>
              <a:t> - любое предложение науки является истинным тогда и только тогда, когда оно может быть сведено к предложениям факта, к протокольным предложениям, которые непосредственно проверяемы на опыте.</a:t>
            </a:r>
          </a:p>
          <a:p>
            <a:r>
              <a:rPr lang="ru-RU" dirty="0" smtClean="0"/>
              <a:t>Слово «Бог» может использоваться </a:t>
            </a:r>
            <a:r>
              <a:rPr lang="ru-RU" dirty="0"/>
              <a:t>в трех смыслах: мифологическом, метафизическом и теологическом</a:t>
            </a:r>
            <a:r>
              <a:rPr lang="ru-RU" dirty="0" smtClean="0"/>
              <a:t>.  Метафизическое – бессмысленно (</a:t>
            </a:r>
            <a:r>
              <a:rPr lang="ru-RU" dirty="0"/>
              <a:t>«первопричина», «абсолют», «безусловное», «независимое</a:t>
            </a:r>
            <a:r>
              <a:rPr lang="ru-RU" dirty="0" smtClean="0"/>
              <a:t>»).</a:t>
            </a:r>
          </a:p>
          <a:p>
            <a:endParaRPr lang="ru-RU" dirty="0"/>
          </a:p>
        </p:txBody>
      </p:sp>
    </p:spTree>
    <p:extLst>
      <p:ext uri="{BB962C8B-B14F-4D97-AF65-F5344CB8AC3E}">
        <p14:creationId xmlns:p14="http://schemas.microsoft.com/office/powerpoint/2010/main" val="1554147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Сёрен Кьеркегор (1813-1855)</a:t>
            </a:r>
            <a:endParaRPr lang="ru-RU" dirty="0"/>
          </a:p>
        </p:txBody>
      </p:sp>
      <p:sp>
        <p:nvSpPr>
          <p:cNvPr id="3" name="Содержимое 2"/>
          <p:cNvSpPr>
            <a:spLocks noGrp="1"/>
          </p:cNvSpPr>
          <p:nvPr>
            <p:ph idx="1"/>
          </p:nvPr>
        </p:nvSpPr>
        <p:spPr>
          <a:xfrm>
            <a:off x="3143241" y="1600202"/>
            <a:ext cx="5543560" cy="4525962"/>
          </a:xfrm>
        </p:spPr>
        <p:txBody>
          <a:bodyPr>
            <a:normAutofit lnSpcReduction="10000"/>
          </a:bodyPr>
          <a:lstStyle/>
          <a:p>
            <a:r>
              <a:rPr lang="ru-RU" dirty="0" smtClean="0"/>
              <a:t>1840 - теологический ф-т Копенгагенского университетами</a:t>
            </a:r>
          </a:p>
          <a:p>
            <a:r>
              <a:rPr lang="ru-RU" dirty="0" smtClean="0"/>
              <a:t>1841 – диссертация «О понятии иронии, с постоянным обращением к Сократу»</a:t>
            </a:r>
          </a:p>
          <a:p>
            <a:r>
              <a:rPr lang="ru-RU" dirty="0" smtClean="0"/>
              <a:t>«Страх и трепет»</a:t>
            </a:r>
          </a:p>
          <a:p>
            <a:r>
              <a:rPr lang="ru-RU" dirty="0" smtClean="0"/>
              <a:t>«Заключительное ненаучное послесловие к “Философским крохам”»</a:t>
            </a:r>
          </a:p>
          <a:p>
            <a:r>
              <a:rPr lang="ru-RU" dirty="0" smtClean="0"/>
              <a:t>«Понятие страха»</a:t>
            </a:r>
          </a:p>
          <a:p>
            <a:r>
              <a:rPr lang="ru-RU" dirty="0" smtClean="0"/>
              <a:t>«Или-или» и др. </a:t>
            </a:r>
            <a:endParaRPr lang="ru-RU" dirty="0"/>
          </a:p>
        </p:txBody>
      </p:sp>
      <p:pic>
        <p:nvPicPr>
          <p:cNvPr id="1026" name="Picture 2" descr="Kierkegaard.jpg"/>
          <p:cNvPicPr>
            <a:picLocks noChangeAspect="1" noChangeArrowheads="1"/>
          </p:cNvPicPr>
          <p:nvPr/>
        </p:nvPicPr>
        <p:blipFill>
          <a:blip r:embed="rId2" cstate="print"/>
          <a:srcRect/>
          <a:stretch>
            <a:fillRect/>
          </a:stretch>
        </p:blipFill>
        <p:spPr bwMode="auto">
          <a:xfrm>
            <a:off x="214283" y="1928802"/>
            <a:ext cx="2095499" cy="3105150"/>
          </a:xfrm>
          <a:prstGeom prst="rect">
            <a:avLst/>
          </a:prstGeom>
          <a:noFill/>
        </p:spPr>
      </p:pic>
    </p:spTree>
    <p:extLst>
      <p:ext uri="{BB962C8B-B14F-4D97-AF65-F5344CB8AC3E}">
        <p14:creationId xmlns:p14="http://schemas.microsoft.com/office/powerpoint/2010/main" val="201104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6"/>
            <a:ext cx="8229600" cy="5697559"/>
          </a:xfrm>
        </p:spPr>
        <p:txBody>
          <a:bodyPr>
            <a:normAutofit/>
          </a:bodyPr>
          <a:lstStyle/>
          <a:p>
            <a:r>
              <a:rPr lang="ru-RU" dirty="0" smtClean="0"/>
              <a:t>Против объективной истины.</a:t>
            </a:r>
          </a:p>
          <a:p>
            <a:r>
              <a:rPr lang="ru-RU" dirty="0" smtClean="0"/>
              <a:t>Человек отличается от животного тем, что он </a:t>
            </a:r>
            <a:r>
              <a:rPr lang="ru-RU" i="1" dirty="0" smtClean="0"/>
              <a:t>личность.</a:t>
            </a:r>
          </a:p>
          <a:p>
            <a:r>
              <a:rPr lang="ru-RU" dirty="0" smtClean="0"/>
              <a:t> «Прочь от публики к единичному!»</a:t>
            </a:r>
          </a:p>
          <a:p>
            <a:r>
              <a:rPr lang="ru-RU" dirty="0" smtClean="0"/>
              <a:t>Обезличивают человека общество, культура, демократия, философия, наука, стремящиеся познать объективную истину. </a:t>
            </a:r>
          </a:p>
          <a:p>
            <a:r>
              <a:rPr lang="ru-RU" dirty="0" smtClean="0"/>
              <a:t>Против Гегеля. Бытие и мышление не могут быть тождественны. </a:t>
            </a:r>
          </a:p>
          <a:p>
            <a:r>
              <a:rPr lang="ru-RU" i="1" dirty="0" smtClean="0"/>
              <a:t>Принцип иронии</a:t>
            </a:r>
            <a:r>
              <a:rPr lang="ru-RU" dirty="0" smtClean="0"/>
              <a:t> — отрицательное отношение к существующему. </a:t>
            </a:r>
          </a:p>
          <a:p>
            <a:r>
              <a:rPr lang="ru-RU" dirty="0" smtClean="0"/>
              <a:t>Истина объективная может быть познана, а экзистенциальная истина должна быть пережита.</a:t>
            </a:r>
          </a:p>
          <a:p>
            <a:endParaRPr lang="ru-RU" dirty="0" smtClean="0"/>
          </a:p>
          <a:p>
            <a:endParaRPr lang="ru-RU" dirty="0"/>
          </a:p>
        </p:txBody>
      </p:sp>
    </p:spTree>
    <p:extLst>
      <p:ext uri="{BB962C8B-B14F-4D97-AF65-F5344CB8AC3E}">
        <p14:creationId xmlns:p14="http://schemas.microsoft.com/office/powerpoint/2010/main" val="3006121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Иммануил</a:t>
            </a:r>
            <a:r>
              <a:rPr lang="ru-RU" dirty="0"/>
              <a:t> Кант (1724–1804) </a:t>
            </a:r>
            <a:endParaRPr lang="en-US" dirty="0"/>
          </a:p>
        </p:txBody>
      </p:sp>
      <p:pic>
        <p:nvPicPr>
          <p:cNvPr id="64514" name="Picture 2" descr="Fichier:Immanuel Kant (painted portrait).jpg"/>
          <p:cNvPicPr>
            <a:picLocks noChangeAspect="1" noChangeArrowheads="1"/>
          </p:cNvPicPr>
          <p:nvPr/>
        </p:nvPicPr>
        <p:blipFill>
          <a:blip r:embed="rId2" cstate="print"/>
          <a:srcRect/>
          <a:stretch>
            <a:fillRect/>
          </a:stretch>
        </p:blipFill>
        <p:spPr bwMode="auto">
          <a:xfrm>
            <a:off x="3000365" y="1785927"/>
            <a:ext cx="3226839" cy="4071966"/>
          </a:xfrm>
          <a:prstGeom prst="rect">
            <a:avLst/>
          </a:prstGeom>
          <a:noFill/>
        </p:spPr>
      </p:pic>
    </p:spTree>
    <p:extLst>
      <p:ext uri="{BB962C8B-B14F-4D97-AF65-F5344CB8AC3E}">
        <p14:creationId xmlns:p14="http://schemas.microsoft.com/office/powerpoint/2010/main" val="1844787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6"/>
            <a:ext cx="8229600" cy="5697559"/>
          </a:xfrm>
        </p:spPr>
        <p:txBody>
          <a:bodyPr>
            <a:normAutofit/>
          </a:bodyPr>
          <a:lstStyle/>
          <a:p>
            <a:r>
              <a:rPr lang="ru-RU" dirty="0" smtClean="0"/>
              <a:t>«Давно задуманный план относительно того, как нужно обработать поле чистой философии, состоял в решении трёх задач:</a:t>
            </a:r>
          </a:p>
          <a:p>
            <a:r>
              <a:rPr lang="ru-RU" dirty="0" smtClean="0"/>
              <a:t>1) что я могу знать? (метафизика);</a:t>
            </a:r>
          </a:p>
          <a:p>
            <a:r>
              <a:rPr lang="ru-RU" dirty="0" smtClean="0"/>
              <a:t>2) что я должен делать? (мораль);</a:t>
            </a:r>
          </a:p>
          <a:p>
            <a:r>
              <a:rPr lang="ru-RU" dirty="0" smtClean="0"/>
              <a:t>3) на что я смею надеяться? (религия);</a:t>
            </a:r>
          </a:p>
          <a:p>
            <a:r>
              <a:rPr lang="ru-RU" dirty="0" smtClean="0"/>
              <a:t>наконец, за этим должна была последовать четвёртая задача — что такое человек? (антропология, лекции по которой я читаю в течение более чем двадцати лет)» (письмо К. Ф. </a:t>
            </a:r>
            <a:r>
              <a:rPr lang="ru-RU" dirty="0" err="1" smtClean="0"/>
              <a:t>Штойдлину</a:t>
            </a:r>
            <a:r>
              <a:rPr lang="ru-RU" dirty="0" smtClean="0"/>
              <a:t> от 4 мая 1793 г.).</a:t>
            </a:r>
          </a:p>
          <a:p>
            <a:endParaRPr lang="ru-RU" dirty="0"/>
          </a:p>
        </p:txBody>
      </p:sp>
    </p:spTree>
    <p:extLst>
      <p:ext uri="{BB962C8B-B14F-4D97-AF65-F5344CB8AC3E}">
        <p14:creationId xmlns:p14="http://schemas.microsoft.com/office/powerpoint/2010/main" val="132735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42921"/>
            <a:ext cx="8229600" cy="5483245"/>
          </a:xfrm>
        </p:spPr>
        <p:txBody>
          <a:bodyPr>
            <a:normAutofit lnSpcReduction="10000"/>
          </a:bodyPr>
          <a:lstStyle/>
          <a:p>
            <a:r>
              <a:rPr lang="ru-RU" b="1" i="1" dirty="0" smtClean="0"/>
              <a:t>Классификация суждений</a:t>
            </a:r>
          </a:p>
          <a:p>
            <a:r>
              <a:rPr lang="ru-RU" i="1" dirty="0" smtClean="0"/>
              <a:t>Апостериорные</a:t>
            </a:r>
            <a:r>
              <a:rPr lang="ru-RU" dirty="0" smtClean="0"/>
              <a:t> суждения — это суждения, выводящиеся из опыта; например, фраза «дом стоит на пригорке» явно вытекает из опыта. </a:t>
            </a:r>
          </a:p>
          <a:p>
            <a:r>
              <a:rPr lang="ru-RU" i="1" dirty="0" smtClean="0"/>
              <a:t>Априорные</a:t>
            </a:r>
            <a:r>
              <a:rPr lang="ru-RU" dirty="0" smtClean="0"/>
              <a:t> суждения не зависят ни от какого опыта (к таковым относятся все врожденные, как утверждали сторонники теории врожденных истин, суждения типа: «часть меньше целого» или закон тождества, закон </a:t>
            </a:r>
            <a:r>
              <a:rPr lang="ru-RU" dirty="0" err="1" smtClean="0"/>
              <a:t>непротиворечия</a:t>
            </a:r>
            <a:r>
              <a:rPr lang="ru-RU" dirty="0" smtClean="0"/>
              <a:t>).</a:t>
            </a:r>
            <a:endParaRPr lang="en-US" dirty="0" smtClean="0"/>
          </a:p>
          <a:p>
            <a:r>
              <a:rPr lang="ru-RU" i="1" dirty="0" smtClean="0"/>
              <a:t>Аналитические</a:t>
            </a:r>
            <a:r>
              <a:rPr lang="ru-RU" dirty="0"/>
              <a:t> — это те суждения, в которых все содержание вывода имеется уже в посылках, т.е. это суждения, в которых нет прироста знания</a:t>
            </a:r>
            <a:r>
              <a:rPr lang="ru-RU" dirty="0" smtClean="0"/>
              <a:t>.</a:t>
            </a:r>
          </a:p>
          <a:p>
            <a:r>
              <a:rPr lang="ru-RU" i="1" dirty="0" smtClean="0"/>
              <a:t>Синтетические</a:t>
            </a:r>
            <a:r>
              <a:rPr lang="ru-RU" dirty="0" smtClean="0"/>
              <a:t> </a:t>
            </a:r>
            <a:r>
              <a:rPr lang="ru-RU" dirty="0"/>
              <a:t>суждения — те, в которых содержание вывода больше того содержания, которое находится в посылках. </a:t>
            </a:r>
            <a:endParaRPr lang="en-US" dirty="0"/>
          </a:p>
        </p:txBody>
      </p:sp>
    </p:spTree>
    <p:extLst>
      <p:ext uri="{BB962C8B-B14F-4D97-AF65-F5344CB8AC3E}">
        <p14:creationId xmlns:p14="http://schemas.microsoft.com/office/powerpoint/2010/main" val="757195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57200" y="428605"/>
          <a:ext cx="8229600" cy="4645998"/>
        </p:xfrm>
        <a:graphic>
          <a:graphicData uri="http://schemas.openxmlformats.org/drawingml/2006/table">
            <a:tbl>
              <a:tblPr firstRow="1" bandRow="1">
                <a:tableStyleId>{5C22544A-7EE6-4342-B048-85BDC9FD1C3A}</a:tableStyleId>
              </a:tblPr>
              <a:tblGrid>
                <a:gridCol w="2743200"/>
                <a:gridCol w="2743200"/>
                <a:gridCol w="2743200"/>
              </a:tblGrid>
              <a:tr h="528638">
                <a:tc>
                  <a:txBody>
                    <a:bodyPr/>
                    <a:lstStyle/>
                    <a:p>
                      <a:endParaRPr lang="ru-RU" sz="1900" dirty="0">
                        <a:solidFill>
                          <a:schemeClr val="tx1"/>
                        </a:solidFill>
                      </a:endParaRPr>
                    </a:p>
                  </a:txBody>
                  <a:tcPr>
                    <a:solidFill>
                      <a:schemeClr val="tx2">
                        <a:lumMod val="20000"/>
                        <a:lumOff val="80000"/>
                      </a:schemeClr>
                    </a:solidFill>
                  </a:tcPr>
                </a:tc>
                <a:tc>
                  <a:txBody>
                    <a:bodyPr/>
                    <a:lstStyle/>
                    <a:p>
                      <a:r>
                        <a:rPr lang="ru-RU" sz="1900" dirty="0" smtClean="0">
                          <a:solidFill>
                            <a:schemeClr val="tx1"/>
                          </a:solidFill>
                        </a:rPr>
                        <a:t>Аналитические</a:t>
                      </a:r>
                      <a:endParaRPr lang="ru-RU" sz="1900" dirty="0">
                        <a:solidFill>
                          <a:schemeClr val="tx1"/>
                        </a:solidFill>
                      </a:endParaRPr>
                    </a:p>
                  </a:txBody>
                  <a:tcPr>
                    <a:solidFill>
                      <a:schemeClr val="tx2">
                        <a:lumMod val="20000"/>
                        <a:lumOff val="80000"/>
                      </a:schemeClr>
                    </a:solidFill>
                  </a:tcPr>
                </a:tc>
                <a:tc>
                  <a:txBody>
                    <a:bodyPr/>
                    <a:lstStyle/>
                    <a:p>
                      <a:r>
                        <a:rPr lang="ru-RU" sz="1900" dirty="0" smtClean="0">
                          <a:solidFill>
                            <a:schemeClr val="tx1"/>
                          </a:solidFill>
                        </a:rPr>
                        <a:t>Синтетические</a:t>
                      </a:r>
                      <a:endParaRPr lang="ru-RU" sz="1900" dirty="0">
                        <a:solidFill>
                          <a:schemeClr val="tx1"/>
                        </a:solidFill>
                      </a:endParaRPr>
                    </a:p>
                  </a:txBody>
                  <a:tcPr>
                    <a:solidFill>
                      <a:schemeClr val="tx2">
                        <a:lumMod val="20000"/>
                        <a:lumOff val="80000"/>
                      </a:schemeClr>
                    </a:solidFill>
                  </a:tcPr>
                </a:tc>
              </a:tr>
              <a:tr h="2867680">
                <a:tc>
                  <a:txBody>
                    <a:bodyPr/>
                    <a:lstStyle/>
                    <a:p>
                      <a:r>
                        <a:rPr lang="ru-RU" sz="1900" b="1" dirty="0" smtClean="0"/>
                        <a:t>Априорные</a:t>
                      </a:r>
                      <a:endParaRPr lang="ru-RU" sz="1900" b="1" dirty="0"/>
                    </a:p>
                  </a:txBody>
                  <a:tcPr>
                    <a:solidFill>
                      <a:schemeClr val="tx2">
                        <a:lumMod val="20000"/>
                        <a:lumOff val="80000"/>
                      </a:schemeClr>
                    </a:solidFill>
                  </a:tcPr>
                </a:tc>
                <a:tc>
                  <a:txBody>
                    <a:bodyPr/>
                    <a:lstStyle/>
                    <a:p>
                      <a:r>
                        <a:rPr lang="ru-RU" sz="1900" dirty="0" smtClean="0"/>
                        <a:t>«</a:t>
                      </a:r>
                      <a:r>
                        <a:rPr lang="ru-RU" sz="1900" i="1" dirty="0" smtClean="0"/>
                        <a:t>квадрат имеет четыре угла</a:t>
                      </a:r>
                      <a:r>
                        <a:rPr lang="ru-RU" sz="1900" dirty="0" smtClean="0"/>
                        <a:t>», </a:t>
                      </a:r>
                      <a:br>
                        <a:rPr lang="ru-RU" sz="1900" dirty="0" smtClean="0"/>
                      </a:br>
                      <a:r>
                        <a:rPr lang="ru-RU" sz="1900" dirty="0" smtClean="0"/>
                        <a:t>«</a:t>
                      </a:r>
                      <a:r>
                        <a:rPr lang="ru-RU" sz="1900" i="1" dirty="0" smtClean="0"/>
                        <a:t>тела протяжённы</a:t>
                      </a:r>
                      <a:r>
                        <a:rPr lang="ru-RU" sz="1900" dirty="0" smtClean="0"/>
                        <a:t>» </a:t>
                      </a:r>
                      <a:endParaRPr lang="ru-RU" sz="1900" dirty="0"/>
                    </a:p>
                  </a:txBody>
                  <a:tcPr>
                    <a:solidFill>
                      <a:schemeClr val="tx2">
                        <a:lumMod val="20000"/>
                        <a:lumOff val="80000"/>
                      </a:schemeClr>
                    </a:solidFill>
                  </a:tcPr>
                </a:tc>
                <a:tc>
                  <a:txBody>
                    <a:bodyPr/>
                    <a:lstStyle/>
                    <a:p>
                      <a:r>
                        <a:rPr lang="ru-RU" sz="1900" dirty="0" smtClean="0"/>
                        <a:t>«</a:t>
                      </a:r>
                      <a:r>
                        <a:rPr lang="ru-RU" sz="1900" i="1" dirty="0" smtClean="0"/>
                        <a:t>прямая есть кратчайшее расстояние между двумя точками</a:t>
                      </a:r>
                      <a:r>
                        <a:rPr lang="ru-RU" sz="1900" dirty="0" smtClean="0"/>
                        <a:t>», </a:t>
                      </a:r>
                      <a:br>
                        <a:rPr lang="ru-RU" sz="1900" dirty="0" smtClean="0"/>
                      </a:br>
                      <a:r>
                        <a:rPr lang="ru-RU" sz="1900" dirty="0" smtClean="0"/>
                        <a:t>«</a:t>
                      </a:r>
                      <a:r>
                        <a:rPr lang="ru-RU" sz="1900" i="1" dirty="0" smtClean="0"/>
                        <a:t>во всех телесных изменениях количество материи остаётся неизменным</a:t>
                      </a:r>
                      <a:r>
                        <a:rPr lang="ru-RU" sz="1900" dirty="0" smtClean="0"/>
                        <a:t>»</a:t>
                      </a:r>
                      <a:endParaRPr lang="ru-RU" sz="1900" dirty="0"/>
                    </a:p>
                  </a:txBody>
                  <a:tcPr>
                    <a:solidFill>
                      <a:schemeClr val="tx2">
                        <a:lumMod val="20000"/>
                        <a:lumOff val="80000"/>
                      </a:schemeClr>
                    </a:solidFill>
                  </a:tcPr>
                </a:tc>
              </a:tr>
              <a:tr h="944658">
                <a:tc>
                  <a:txBody>
                    <a:bodyPr/>
                    <a:lstStyle/>
                    <a:p>
                      <a:r>
                        <a:rPr lang="ru-RU" sz="1900" b="1" dirty="0" smtClean="0"/>
                        <a:t>Апостериорные</a:t>
                      </a:r>
                      <a:endParaRPr lang="ru-RU" sz="1900" b="1" dirty="0"/>
                    </a:p>
                  </a:txBody>
                  <a:tcPr>
                    <a:solidFill>
                      <a:schemeClr val="tx2">
                        <a:lumMod val="20000"/>
                        <a:lumOff val="80000"/>
                      </a:schemeClr>
                    </a:solidFill>
                  </a:tcPr>
                </a:tc>
                <a:tc>
                  <a:txBody>
                    <a:bodyPr/>
                    <a:lstStyle/>
                    <a:p>
                      <a:r>
                        <a:rPr lang="ru-RU" sz="1900" dirty="0" smtClean="0"/>
                        <a:t>нет</a:t>
                      </a:r>
                      <a:endParaRPr lang="ru-RU" sz="1900" dirty="0"/>
                    </a:p>
                  </a:txBody>
                  <a:tcPr>
                    <a:solidFill>
                      <a:schemeClr val="tx2">
                        <a:lumMod val="20000"/>
                        <a:lumOff val="80000"/>
                      </a:schemeClr>
                    </a:solidFill>
                  </a:tcPr>
                </a:tc>
                <a:tc>
                  <a:txBody>
                    <a:bodyPr/>
                    <a:lstStyle/>
                    <a:p>
                      <a:r>
                        <a:rPr lang="ru-RU" sz="1900" dirty="0" smtClean="0"/>
                        <a:t>«Этот дом стоит на пригорке»; «некоторые тела</a:t>
                      </a:r>
                      <a:r>
                        <a:rPr lang="ru-RU" sz="1900" baseline="0" dirty="0" smtClean="0"/>
                        <a:t> тяжелы»</a:t>
                      </a:r>
                      <a:endParaRPr lang="ru-RU" sz="1900" dirty="0"/>
                    </a:p>
                  </a:txBody>
                  <a:tcPr>
                    <a:solidFill>
                      <a:schemeClr val="tx2">
                        <a:lumMod val="20000"/>
                        <a:lumOff val="80000"/>
                      </a:schemeClr>
                    </a:solidFill>
                  </a:tcPr>
                </a:tc>
              </a:tr>
            </a:tbl>
          </a:graphicData>
        </a:graphic>
      </p:graphicFrame>
    </p:spTree>
    <p:extLst>
      <p:ext uri="{BB962C8B-B14F-4D97-AF65-F5344CB8AC3E}">
        <p14:creationId xmlns:p14="http://schemas.microsoft.com/office/powerpoint/2010/main" val="91801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42921"/>
            <a:ext cx="8229600" cy="5483245"/>
          </a:xfrm>
        </p:spPr>
        <p:txBody>
          <a:bodyPr>
            <a:normAutofit fontScale="92500" lnSpcReduction="20000"/>
          </a:bodyPr>
          <a:lstStyle/>
          <a:p>
            <a:r>
              <a:rPr lang="ru-RU" b="1" dirty="0" smtClean="0"/>
              <a:t>Понятия «трансцендентальное» и «трансцендентное»</a:t>
            </a:r>
          </a:p>
          <a:p>
            <a:r>
              <a:rPr lang="ru-RU" dirty="0" smtClean="0"/>
              <a:t>«</a:t>
            </a:r>
            <a:r>
              <a:rPr lang="ru-RU" dirty="0"/>
              <a:t>Я называю </a:t>
            </a:r>
            <a:r>
              <a:rPr lang="ru-RU" i="1" dirty="0"/>
              <a:t>трансцендентальным</a:t>
            </a:r>
            <a:r>
              <a:rPr lang="ru-RU" dirty="0"/>
              <a:t> всякое познание, занимающееся не столько предметами, сколько видами нашего познания предметов, поскольку это познание должно быть возможно </a:t>
            </a:r>
            <a:r>
              <a:rPr lang="en-US" dirty="0"/>
              <a:t>a priori</a:t>
            </a:r>
            <a:r>
              <a:rPr lang="ru-RU" dirty="0" smtClean="0"/>
              <a:t>».</a:t>
            </a:r>
          </a:p>
          <a:p>
            <a:r>
              <a:rPr lang="ru-RU" dirty="0" smtClean="0"/>
              <a:t>«Трансцендентный» - «выходящий за пределы любого возможного опыта». </a:t>
            </a:r>
          </a:p>
          <a:p>
            <a:r>
              <a:rPr lang="ru-RU" b="1" dirty="0" smtClean="0"/>
              <a:t>Понятия «вещь в себе» и «явление»</a:t>
            </a:r>
          </a:p>
          <a:p>
            <a:r>
              <a:rPr lang="ru-RU" dirty="0" smtClean="0"/>
              <a:t>«…нельзя не признать скандалом для философии и общечеловеческого разума необходимость принимать лишь </a:t>
            </a:r>
            <a:r>
              <a:rPr lang="ru-RU" i="1" dirty="0" smtClean="0"/>
              <a:t>на веру</a:t>
            </a:r>
            <a:r>
              <a:rPr lang="ru-RU" dirty="0" smtClean="0"/>
              <a:t> существование вещей вне нас».</a:t>
            </a:r>
          </a:p>
          <a:p>
            <a:r>
              <a:rPr lang="ru-RU" dirty="0" smtClean="0"/>
              <a:t>«Неопределенный предмет эмпирического созерцания называется явлением».</a:t>
            </a:r>
          </a:p>
          <a:p>
            <a:r>
              <a:rPr lang="ru-RU" dirty="0" smtClean="0"/>
              <a:t>«То в явлении, что соответствует ощущениям, я называю его </a:t>
            </a:r>
            <a:r>
              <a:rPr lang="ru-RU" i="1" dirty="0" smtClean="0"/>
              <a:t>материей</a:t>
            </a:r>
            <a:r>
              <a:rPr lang="ru-RU" dirty="0" smtClean="0"/>
              <a:t>, а то, благодаря чему многообразное в явлении может быть упорядочено определенным образом, я называю </a:t>
            </a:r>
            <a:r>
              <a:rPr lang="ru-RU" i="1" dirty="0" smtClean="0"/>
              <a:t>формой</a:t>
            </a:r>
            <a:r>
              <a:rPr lang="ru-RU" dirty="0" smtClean="0"/>
              <a:t> явления»</a:t>
            </a:r>
          </a:p>
        </p:txBody>
      </p:sp>
    </p:spTree>
    <p:extLst>
      <p:ext uri="{BB962C8B-B14F-4D97-AF65-F5344CB8AC3E}">
        <p14:creationId xmlns:p14="http://schemas.microsoft.com/office/powerpoint/2010/main" val="23783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4"/>
            <a:ext cx="8229600" cy="5626121"/>
          </a:xfrm>
        </p:spPr>
        <p:txBody>
          <a:bodyPr>
            <a:normAutofit fontScale="92500"/>
          </a:bodyPr>
          <a:lstStyle/>
          <a:p>
            <a:r>
              <a:rPr lang="ru-RU" b="1" dirty="0"/>
              <a:t>«Трансцендентальная эстетика</a:t>
            </a:r>
            <a:r>
              <a:rPr lang="ru-RU" b="1" dirty="0" smtClean="0"/>
              <a:t>»</a:t>
            </a:r>
          </a:p>
          <a:p>
            <a:r>
              <a:rPr lang="ru-RU" b="1" i="1" dirty="0" smtClean="0"/>
              <a:t>Априорные формы чувственности</a:t>
            </a:r>
          </a:p>
          <a:p>
            <a:r>
              <a:rPr lang="ru-RU" dirty="0" smtClean="0"/>
              <a:t>Пространство «не есть эмпирическое понятие, выводимое из внешнего опыта», ибо сам внешний опыт становится возможным благодаря представлению о пространстве. Поэтому «пространство есть необходимое априорное представление, лежащее в основе всех внешних созерцаний».</a:t>
            </a:r>
          </a:p>
          <a:p>
            <a:r>
              <a:rPr lang="ru-RU" dirty="0" smtClean="0"/>
              <a:t>«Итак, время есть лишь субъективное условие нашего (человеческого) созерцания (которое всегда имеет чувственный характер, т. е. поскольку мы подвергаемся воздействию предметов) и само по себе, вне субъекта, есть ничто. Тем не менее в отношении всех явлений, стало быть, и в отношении всех вещей, которые могут встретиться нам в опыте, оно необходимым образом объективно».</a:t>
            </a:r>
            <a:endParaRPr lang="en-US" b="1" dirty="0"/>
          </a:p>
          <a:p>
            <a:endParaRPr lang="en-US" dirty="0"/>
          </a:p>
        </p:txBody>
      </p:sp>
    </p:spTree>
    <p:extLst>
      <p:ext uri="{BB962C8B-B14F-4D97-AF65-F5344CB8AC3E}">
        <p14:creationId xmlns:p14="http://schemas.microsoft.com/office/powerpoint/2010/main" val="3150125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6"/>
            <a:ext cx="8229600" cy="5697559"/>
          </a:xfrm>
        </p:spPr>
        <p:txBody>
          <a:bodyPr>
            <a:normAutofit fontScale="85000" lnSpcReduction="10000"/>
          </a:bodyPr>
          <a:lstStyle/>
          <a:p>
            <a:r>
              <a:rPr lang="ru-RU" dirty="0" smtClean="0"/>
              <a:t>Приведение различных восприятий в единство возможно вследствие трех причин. </a:t>
            </a:r>
          </a:p>
          <a:p>
            <a:r>
              <a:rPr lang="ru-RU" dirty="0" smtClean="0"/>
              <a:t>1. Субъект познания един. Это единство делает возможным самопознание субъекта, делает возможным суждение типа </a:t>
            </a:r>
            <a:r>
              <a:rPr lang="ru-RU" i="1" dirty="0" smtClean="0"/>
              <a:t>я мыслю: «</a:t>
            </a:r>
            <a:r>
              <a:rPr lang="ru-RU" dirty="0" smtClean="0"/>
              <a:t>Все многообразное в созерцании имеет, следовательно, необходимое отношение к [суждению] </a:t>
            </a:r>
            <a:r>
              <a:rPr lang="ru-RU" i="1" dirty="0" smtClean="0"/>
              <a:t>я мыслю</a:t>
            </a:r>
            <a:r>
              <a:rPr lang="ru-RU" dirty="0" smtClean="0"/>
              <a:t> в том самом субъекте, в котором это многообразное находится». Это чистая апперцепция: «Я называю его чистой апперцепцией… оно есть самосознание, порождающее представление </a:t>
            </a:r>
            <a:r>
              <a:rPr lang="ru-RU" i="1" dirty="0" smtClean="0"/>
              <a:t>я мыслю</a:t>
            </a:r>
            <a:r>
              <a:rPr lang="ru-RU" dirty="0" smtClean="0"/>
              <a:t>, которое должно иметь возможность сопровождать все остальные представления и быть одним и тем же во всяком сознании».</a:t>
            </a:r>
          </a:p>
          <a:p>
            <a:r>
              <a:rPr lang="ru-RU" dirty="0" smtClean="0"/>
              <a:t>2. «…сам рассудок есть не что иное, как способность </a:t>
            </a:r>
            <a:r>
              <a:rPr lang="ru-RU" dirty="0" err="1" smtClean="0"/>
              <a:t>a</a:t>
            </a:r>
            <a:r>
              <a:rPr lang="ru-RU" dirty="0" smtClean="0"/>
              <a:t> </a:t>
            </a:r>
            <a:r>
              <a:rPr lang="ru-RU" dirty="0" err="1" smtClean="0"/>
              <a:t>priori</a:t>
            </a:r>
            <a:r>
              <a:rPr lang="ru-RU" dirty="0" smtClean="0"/>
              <a:t> связывать и подводить многообразное [содержание] данных представлений под единство апперцепции. Этот принцип есть высшее </a:t>
            </a:r>
            <a:r>
              <a:rPr lang="ru-RU" dirty="0" err="1" smtClean="0"/>
              <a:t>основоположение</a:t>
            </a:r>
            <a:r>
              <a:rPr lang="ru-RU" dirty="0" smtClean="0"/>
              <a:t> во всем человеческом знании».</a:t>
            </a:r>
          </a:p>
          <a:p>
            <a:r>
              <a:rPr lang="ru-RU" dirty="0" smtClean="0"/>
              <a:t>3. Существует</a:t>
            </a:r>
            <a:r>
              <a:rPr lang="ru-RU" i="1" dirty="0" smtClean="0"/>
              <a:t> трансцендентальное единство апперцепции,</a:t>
            </a:r>
            <a:r>
              <a:rPr lang="ru-RU" dirty="0" smtClean="0"/>
              <a:t> которое «есть то единство, благодаря которому все данное в созерцании многообразное объединяется в понятие об объекте». </a:t>
            </a:r>
            <a:endParaRPr lang="ru-RU" dirty="0"/>
          </a:p>
        </p:txBody>
      </p:sp>
    </p:spTree>
    <p:extLst>
      <p:ext uri="{BB962C8B-B14F-4D97-AF65-F5344CB8AC3E}">
        <p14:creationId xmlns:p14="http://schemas.microsoft.com/office/powerpoint/2010/main" val="3146634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idx="1"/>
          </p:nvPr>
        </p:nvSpPr>
        <p:spPr>
          <a:xfrm>
            <a:off x="457200" y="500044"/>
            <a:ext cx="8229600" cy="5626121"/>
          </a:xfrm>
        </p:spPr>
        <p:txBody>
          <a:bodyPr>
            <a:normAutofit lnSpcReduction="10000"/>
          </a:bodyPr>
          <a:lstStyle/>
          <a:p>
            <a:pPr marL="0" indent="-432007" algn="ctr">
              <a:buNone/>
            </a:pPr>
            <a:r>
              <a:rPr lang="ru-RU" b="1" dirty="0">
                <a:latin typeface="Calibri" pitchFamily="34" charset="0"/>
                <a:cs typeface="Calibri" pitchFamily="34" charset="0"/>
              </a:rPr>
              <a:t>Материальная причина </a:t>
            </a:r>
          </a:p>
          <a:p>
            <a:pPr marL="0" indent="-432007">
              <a:buNone/>
            </a:pPr>
            <a:r>
              <a:rPr lang="ru-RU" sz="2000" dirty="0">
                <a:latin typeface="Calibri" pitchFamily="34" charset="0"/>
                <a:cs typeface="Calibri" pitchFamily="34" charset="0"/>
              </a:rPr>
              <a:t>Два вида материи.</a:t>
            </a:r>
            <a:r>
              <a:rPr lang="ru-RU" sz="2000" b="1" dirty="0">
                <a:latin typeface="Calibri" pitchFamily="34" charset="0"/>
                <a:cs typeface="Calibri" pitchFamily="34" charset="0"/>
              </a:rPr>
              <a:t> </a:t>
            </a:r>
          </a:p>
          <a:p>
            <a:pPr marL="0" indent="-432007"/>
            <a:r>
              <a:rPr lang="ru-RU" sz="2000" dirty="0">
                <a:latin typeface="Calibri" pitchFamily="34" charset="0"/>
                <a:cs typeface="Calibri" pitchFamily="34" charset="0"/>
              </a:rPr>
              <a:t>Первая материя — начало, абсолютно лишенное формы. Она непознаваема.</a:t>
            </a:r>
          </a:p>
          <a:p>
            <a:pPr marL="0" indent="-432007">
              <a:buNone/>
            </a:pPr>
            <a:r>
              <a:rPr lang="ru-RU" sz="2000" dirty="0">
                <a:latin typeface="Calibri" pitchFamily="34" charset="0"/>
                <a:cs typeface="Calibri" pitchFamily="34" charset="0"/>
              </a:rPr>
              <a:t>«Материя же сама по себе не познается» (Мет. </a:t>
            </a:r>
            <a:r>
              <a:rPr lang="en-US" sz="2000" dirty="0">
                <a:latin typeface="Calibri" pitchFamily="34" charset="0"/>
                <a:cs typeface="Calibri" pitchFamily="34" charset="0"/>
              </a:rPr>
              <a:t>VII</a:t>
            </a:r>
            <a:r>
              <a:rPr lang="ru-RU" sz="2000" dirty="0">
                <a:latin typeface="Calibri" pitchFamily="34" charset="0"/>
                <a:cs typeface="Calibri" pitchFamily="34" charset="0"/>
              </a:rPr>
              <a:t>, 10). </a:t>
            </a:r>
          </a:p>
          <a:p>
            <a:pPr marL="0" indent="-432007"/>
            <a:r>
              <a:rPr lang="ru-RU" sz="2000" dirty="0">
                <a:latin typeface="Calibri" pitchFamily="34" charset="0"/>
                <a:cs typeface="Calibri" pitchFamily="34" charset="0"/>
              </a:rPr>
              <a:t>Последняя материя для Аристотеля есть то, из чего состоит конкретная вещь. </a:t>
            </a:r>
          </a:p>
          <a:p>
            <a:pPr marL="0" indent="-432007"/>
            <a:r>
              <a:rPr lang="ru-RU" sz="2000" dirty="0">
                <a:latin typeface="Calibri" pitchFamily="34" charset="0"/>
                <a:cs typeface="Calibri" pitchFamily="34" charset="0"/>
              </a:rPr>
              <a:t>Материя вечна: «материя </a:t>
            </a:r>
            <a:r>
              <a:rPr lang="ru-RU" sz="2000" i="1" dirty="0">
                <a:latin typeface="Calibri" pitchFamily="34" charset="0"/>
                <a:cs typeface="Calibri" pitchFamily="34" charset="0"/>
              </a:rPr>
              <a:t>есть </a:t>
            </a:r>
            <a:r>
              <a:rPr lang="ru-RU" sz="2000" dirty="0">
                <a:latin typeface="Calibri" pitchFamily="34" charset="0"/>
                <a:cs typeface="Calibri" pitchFamily="34" charset="0"/>
              </a:rPr>
              <a:t>именно потому, что она </a:t>
            </a:r>
            <a:r>
              <a:rPr lang="ru-RU" sz="2000" dirty="0" err="1">
                <a:latin typeface="Calibri" pitchFamily="34" charset="0"/>
                <a:cs typeface="Calibri" pitchFamily="34" charset="0"/>
              </a:rPr>
              <a:t>невозникшая</a:t>
            </a:r>
            <a:r>
              <a:rPr lang="ru-RU" sz="2000" dirty="0">
                <a:latin typeface="Calibri" pitchFamily="34" charset="0"/>
                <a:cs typeface="Calibri" pitchFamily="34" charset="0"/>
              </a:rPr>
              <a:t>» (Мет. </a:t>
            </a:r>
            <a:r>
              <a:rPr lang="en-US" sz="2000" dirty="0">
                <a:latin typeface="Calibri" pitchFamily="34" charset="0"/>
                <a:cs typeface="Calibri" pitchFamily="34" charset="0"/>
              </a:rPr>
              <a:t>III</a:t>
            </a:r>
            <a:r>
              <a:rPr lang="ru-RU" sz="2000" dirty="0">
                <a:latin typeface="Calibri" pitchFamily="34" charset="0"/>
                <a:cs typeface="Calibri" pitchFamily="34" charset="0"/>
              </a:rPr>
              <a:t>, 4), «ни материя, ни форма не возникают» (Мет. </a:t>
            </a:r>
            <a:r>
              <a:rPr lang="en-US" sz="2000" dirty="0">
                <a:latin typeface="Calibri" pitchFamily="34" charset="0"/>
                <a:cs typeface="Calibri" pitchFamily="34" charset="0"/>
              </a:rPr>
              <a:t>XII</a:t>
            </a:r>
            <a:r>
              <a:rPr lang="ru-RU" sz="2000" dirty="0">
                <a:latin typeface="Calibri" pitchFamily="34" charset="0"/>
                <a:cs typeface="Calibri" pitchFamily="34" charset="0"/>
              </a:rPr>
              <a:t>, 3).</a:t>
            </a:r>
          </a:p>
          <a:p>
            <a:pPr marL="0" indent="-432007"/>
            <a:r>
              <a:rPr lang="ru-RU" sz="2000" dirty="0">
                <a:latin typeface="Calibri" pitchFamily="34" charset="0"/>
                <a:cs typeface="Calibri" pitchFamily="34" charset="0"/>
              </a:rPr>
              <a:t>Материя дает начало существованию индивидуальным вещам (принцип </a:t>
            </a:r>
            <a:r>
              <a:rPr lang="ru-RU" sz="2000" dirty="0" err="1">
                <a:latin typeface="Calibri" pitchFamily="34" charset="0"/>
                <a:cs typeface="Calibri" pitchFamily="34" charset="0"/>
              </a:rPr>
              <a:t>индивидуации</a:t>
            </a:r>
            <a:r>
              <a:rPr lang="ru-RU" sz="2000" dirty="0">
                <a:latin typeface="Calibri" pitchFamily="34" charset="0"/>
                <a:cs typeface="Calibri" pitchFamily="34" charset="0"/>
              </a:rPr>
              <a:t>).</a:t>
            </a:r>
          </a:p>
          <a:p>
            <a:pPr marL="0" indent="-432007"/>
            <a:r>
              <a:rPr lang="ru-RU" sz="2000" dirty="0">
                <a:latin typeface="Calibri" pitchFamily="34" charset="0"/>
                <a:cs typeface="Calibri" pitchFamily="34" charset="0"/>
              </a:rPr>
              <a:t>Умопостигаемая материя: «…материя должна быть и у чего-то, не воспринимаемого чувствами; более того, некоторая материя имеется у всего, что не есть суть бытия вещи и форма сама по себе» (Мет. </a:t>
            </a:r>
            <a:r>
              <a:rPr lang="en-US" sz="2000" dirty="0">
                <a:latin typeface="Calibri" pitchFamily="34" charset="0"/>
                <a:cs typeface="Calibri" pitchFamily="34" charset="0"/>
              </a:rPr>
              <a:t>VII</a:t>
            </a:r>
            <a:r>
              <a:rPr lang="ru-RU" sz="2000" dirty="0">
                <a:latin typeface="Calibri" pitchFamily="34" charset="0"/>
                <a:cs typeface="Calibri" pitchFamily="34" charset="0"/>
              </a:rPr>
              <a:t>, 11). </a:t>
            </a:r>
          </a:p>
          <a:p>
            <a:pPr>
              <a:lnSpc>
                <a:spcPct val="105000"/>
              </a:lnSpc>
              <a:buFontTx/>
              <a:buNone/>
            </a:pPr>
            <a:endParaRPr lang="ru-RU" dirty="0"/>
          </a:p>
          <a:p>
            <a:pPr>
              <a:lnSpc>
                <a:spcPct val="105000"/>
              </a:lnSpc>
              <a:buFontTx/>
              <a:buNone/>
            </a:pPr>
            <a:endParaRPr lang="ru-RU" sz="1600" dirty="0"/>
          </a:p>
          <a:p>
            <a:pPr algn="ctr">
              <a:lnSpc>
                <a:spcPct val="80000"/>
              </a:lnSpc>
              <a:buFontTx/>
              <a:buNone/>
            </a:pPr>
            <a:endParaRPr lang="ru-RU" sz="1200" b="1" dirty="0"/>
          </a:p>
        </p:txBody>
      </p:sp>
    </p:spTree>
    <p:extLst>
      <p:ext uri="{BB962C8B-B14F-4D97-AF65-F5344CB8AC3E}">
        <p14:creationId xmlns:p14="http://schemas.microsoft.com/office/powerpoint/2010/main" val="256996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14358"/>
            <a:ext cx="8229600" cy="5411808"/>
          </a:xfrm>
        </p:spPr>
        <p:txBody>
          <a:bodyPr/>
          <a:lstStyle/>
          <a:p>
            <a:pPr hangingPunct="0"/>
            <a:r>
              <a:rPr lang="ru-RU" b="1" i="1" dirty="0" smtClean="0"/>
              <a:t>Первая антиномия</a:t>
            </a:r>
            <a:r>
              <a:rPr lang="ru-RU" dirty="0" smtClean="0"/>
              <a:t>. </a:t>
            </a:r>
          </a:p>
          <a:p>
            <a:pPr hangingPunct="0"/>
            <a:r>
              <a:rPr lang="ru-RU" i="1" dirty="0" smtClean="0"/>
              <a:t>Тезис</a:t>
            </a:r>
            <a:r>
              <a:rPr lang="ru-RU" dirty="0" smtClean="0"/>
              <a:t>: мир имеет начало во времени и ограничен также в пространстве. </a:t>
            </a:r>
          </a:p>
          <a:p>
            <a:pPr hangingPunct="0"/>
            <a:r>
              <a:rPr lang="ru-RU" i="1" dirty="0" smtClean="0"/>
              <a:t>Антитезис</a:t>
            </a:r>
            <a:r>
              <a:rPr lang="ru-RU" dirty="0" smtClean="0"/>
              <a:t>: мир не имеет начала во времени и границ в пространстве, он бесконечен и во времени, и в пространстве. </a:t>
            </a:r>
            <a:endParaRPr lang="en-US" dirty="0" smtClean="0"/>
          </a:p>
          <a:p>
            <a:endParaRPr lang="ru-RU" dirty="0"/>
          </a:p>
        </p:txBody>
      </p:sp>
    </p:spTree>
    <p:extLst>
      <p:ext uri="{BB962C8B-B14F-4D97-AF65-F5344CB8AC3E}">
        <p14:creationId xmlns:p14="http://schemas.microsoft.com/office/powerpoint/2010/main" val="398284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4"/>
            <a:ext cx="8229600" cy="5626121"/>
          </a:xfrm>
        </p:spPr>
        <p:txBody>
          <a:bodyPr>
            <a:normAutofit/>
          </a:bodyPr>
          <a:lstStyle/>
          <a:p>
            <a:r>
              <a:rPr lang="ru-RU" b="1" i="1" dirty="0" smtClean="0"/>
              <a:t>Вторая антиномия</a:t>
            </a:r>
            <a:r>
              <a:rPr lang="ru-RU" b="1" dirty="0" smtClean="0"/>
              <a:t>. </a:t>
            </a:r>
          </a:p>
          <a:p>
            <a:r>
              <a:rPr lang="ru-RU" i="1" dirty="0" smtClean="0"/>
              <a:t>Тезис</a:t>
            </a:r>
            <a:r>
              <a:rPr lang="ru-RU" dirty="0" smtClean="0"/>
              <a:t>: всякая сложная субстанция в мире состоит из простых частей (и вообще существует только простое или то, что сложено из простого). </a:t>
            </a:r>
          </a:p>
          <a:p>
            <a:r>
              <a:rPr lang="ru-RU" i="1" dirty="0" smtClean="0"/>
              <a:t>Антитезис</a:t>
            </a:r>
            <a:r>
              <a:rPr lang="ru-RU" dirty="0" smtClean="0"/>
              <a:t>: ни одна сложная вещь не состоит из простых вещей (и вообще в мире нет ничего простого).</a:t>
            </a:r>
            <a:endParaRPr lang="en-US" dirty="0" smtClean="0"/>
          </a:p>
          <a:p>
            <a:endParaRPr lang="en-US" dirty="0"/>
          </a:p>
        </p:txBody>
      </p:sp>
    </p:spTree>
    <p:extLst>
      <p:ext uri="{BB962C8B-B14F-4D97-AF65-F5344CB8AC3E}">
        <p14:creationId xmlns:p14="http://schemas.microsoft.com/office/powerpoint/2010/main" val="3948533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4"/>
            <a:ext cx="8229600" cy="5626121"/>
          </a:xfrm>
        </p:spPr>
        <p:txBody>
          <a:bodyPr>
            <a:normAutofit/>
          </a:bodyPr>
          <a:lstStyle/>
          <a:p>
            <a:r>
              <a:rPr lang="ru-RU" b="1" i="1" dirty="0" smtClean="0"/>
              <a:t>Третья антиномия</a:t>
            </a:r>
            <a:r>
              <a:rPr lang="ru-RU" b="1" dirty="0" smtClean="0"/>
              <a:t>. </a:t>
            </a:r>
          </a:p>
          <a:p>
            <a:r>
              <a:rPr lang="ru-RU" i="1" dirty="0" smtClean="0"/>
              <a:t>Тезис</a:t>
            </a:r>
            <a:r>
              <a:rPr lang="ru-RU" dirty="0" smtClean="0"/>
              <a:t>: причинность по законам природы есть не единственная причинность, из которой можно вывести все явления в мире. Для объяснения явлений необходимо еще допустить свободную причинность. То есть, иначе говоря, в мире, кроме необходимости, есть свобода. </a:t>
            </a:r>
          </a:p>
          <a:p>
            <a:r>
              <a:rPr lang="ru-RU" i="1" dirty="0" smtClean="0"/>
              <a:t>Антитезис</a:t>
            </a:r>
            <a:r>
              <a:rPr lang="ru-RU" dirty="0" smtClean="0"/>
              <a:t>: нет никакой свободы, все в мире совершается только по законам природы.</a:t>
            </a:r>
            <a:endParaRPr lang="en-US" dirty="0" smtClean="0"/>
          </a:p>
          <a:p>
            <a:endParaRPr lang="en-US" dirty="0"/>
          </a:p>
        </p:txBody>
      </p:sp>
    </p:spTree>
    <p:extLst>
      <p:ext uri="{BB962C8B-B14F-4D97-AF65-F5344CB8AC3E}">
        <p14:creationId xmlns:p14="http://schemas.microsoft.com/office/powerpoint/2010/main" val="2109974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1483"/>
            <a:ext cx="8229600" cy="5554682"/>
          </a:xfrm>
        </p:spPr>
        <p:txBody>
          <a:bodyPr>
            <a:normAutofit/>
          </a:bodyPr>
          <a:lstStyle/>
          <a:p>
            <a:r>
              <a:rPr lang="ru-RU" b="1" i="1" dirty="0" smtClean="0"/>
              <a:t>Четвертая антиномия</a:t>
            </a:r>
            <a:r>
              <a:rPr lang="ru-RU" b="1" dirty="0" smtClean="0"/>
              <a:t>. </a:t>
            </a:r>
          </a:p>
          <a:p>
            <a:r>
              <a:rPr lang="ru-RU" i="1" dirty="0" smtClean="0"/>
              <a:t>Тезис</a:t>
            </a:r>
            <a:r>
              <a:rPr lang="ru-RU" dirty="0" smtClean="0"/>
              <a:t>: к миру принадлежит или как часть его, или как его причина безусловно необходимая сущность. </a:t>
            </a:r>
          </a:p>
          <a:p>
            <a:r>
              <a:rPr lang="ru-RU" i="1" dirty="0" smtClean="0"/>
              <a:t>Антитезис</a:t>
            </a:r>
            <a:r>
              <a:rPr lang="ru-RU" dirty="0" smtClean="0"/>
              <a:t>: нигде нет никакой абсолютно необходимой сущности — ни в мире, ни вне мира — как его причины. </a:t>
            </a:r>
          </a:p>
          <a:p>
            <a:r>
              <a:rPr lang="ru-RU" dirty="0" smtClean="0"/>
              <a:t>То есть тезис гласит, что Бог есть, а антитезис — что Бога нет.</a:t>
            </a:r>
          </a:p>
          <a:p>
            <a:endParaRPr lang="en-US" dirty="0" smtClean="0"/>
          </a:p>
          <a:p>
            <a:endParaRPr lang="en-US" dirty="0"/>
          </a:p>
        </p:txBody>
      </p:sp>
    </p:spTree>
    <p:extLst>
      <p:ext uri="{BB962C8B-B14F-4D97-AF65-F5344CB8AC3E}">
        <p14:creationId xmlns:p14="http://schemas.microsoft.com/office/powerpoint/2010/main" val="5225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1483"/>
            <a:ext cx="8229600" cy="5554682"/>
          </a:xfrm>
        </p:spPr>
        <p:txBody>
          <a:bodyPr/>
          <a:lstStyle/>
          <a:p>
            <a:pPr hangingPunct="0"/>
            <a:r>
              <a:rPr lang="ru-RU" i="1" dirty="0" smtClean="0"/>
              <a:t>Тютчев: </a:t>
            </a:r>
          </a:p>
          <a:p>
            <a:pPr hangingPunct="0"/>
            <a:r>
              <a:rPr lang="ru-RU" dirty="0" smtClean="0"/>
              <a:t>Не то, что мните вы, природа: </a:t>
            </a:r>
          </a:p>
          <a:p>
            <a:pPr hangingPunct="0"/>
            <a:r>
              <a:rPr lang="ru-RU" dirty="0" smtClean="0"/>
              <a:t>Не слепок, не бездушный лик -</a:t>
            </a:r>
          </a:p>
          <a:p>
            <a:pPr hangingPunct="0"/>
            <a:r>
              <a:rPr lang="ru-RU" dirty="0" smtClean="0"/>
              <a:t>В ней есть душа, в ней есть свобода, </a:t>
            </a:r>
          </a:p>
          <a:p>
            <a:r>
              <a:rPr lang="ru-RU" dirty="0" smtClean="0"/>
              <a:t>В ней есть любовь, в ней есть язык.</a:t>
            </a:r>
          </a:p>
          <a:p>
            <a:endParaRPr lang="ru-RU" dirty="0"/>
          </a:p>
        </p:txBody>
      </p:sp>
    </p:spTree>
    <p:extLst>
      <p:ext uri="{BB962C8B-B14F-4D97-AF65-F5344CB8AC3E}">
        <p14:creationId xmlns:p14="http://schemas.microsoft.com/office/powerpoint/2010/main" val="3167332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42921"/>
            <a:ext cx="8229600" cy="5483245"/>
          </a:xfrm>
        </p:spPr>
        <p:txBody>
          <a:bodyPr>
            <a:normAutofit fontScale="92500"/>
          </a:bodyPr>
          <a:lstStyle/>
          <a:p>
            <a:pPr algn="ctr">
              <a:buNone/>
            </a:pPr>
            <a:r>
              <a:rPr lang="ru-RU" b="1" dirty="0" smtClean="0"/>
              <a:t>Русская философия - Цельное знание</a:t>
            </a:r>
          </a:p>
          <a:p>
            <a:r>
              <a:rPr lang="ru-RU" dirty="0" smtClean="0"/>
              <a:t>«Философия </a:t>
            </a:r>
            <a:r>
              <a:rPr lang="ru-RU" dirty="0"/>
              <a:t>в смысле отвлеченного, исключительно теоретического познания окончила свое развитие и перешла безвозвратно в мир прошедшего». </a:t>
            </a:r>
            <a:r>
              <a:rPr lang="ru-RU" dirty="0" smtClean="0"/>
              <a:t>Она </a:t>
            </a:r>
            <a:r>
              <a:rPr lang="ru-RU" dirty="0"/>
              <a:t>имела в виду лишь «субъект </a:t>
            </a:r>
            <a:r>
              <a:rPr lang="ru-RU" dirty="0" err="1" smtClean="0"/>
              <a:t>познающий-знающий</a:t>
            </a:r>
            <a:r>
              <a:rPr lang="ru-RU" dirty="0" smtClean="0"/>
              <a:t> </a:t>
            </a:r>
            <a:r>
              <a:rPr lang="ru-RU" dirty="0"/>
              <a:t>— без всякого отношения к требованиям субъекта, как хотящего». </a:t>
            </a:r>
            <a:endParaRPr lang="ru-RU" dirty="0" smtClean="0"/>
          </a:p>
          <a:p>
            <a:r>
              <a:rPr lang="ru-RU" dirty="0" smtClean="0"/>
              <a:t>Необходим универсальный синтез </a:t>
            </a:r>
            <a:r>
              <a:rPr lang="ru-RU" dirty="0"/>
              <a:t>науки, философии и </a:t>
            </a:r>
            <a:r>
              <a:rPr lang="ru-RU" dirty="0" smtClean="0"/>
              <a:t>религии.</a:t>
            </a:r>
          </a:p>
          <a:p>
            <a:r>
              <a:rPr lang="ru-RU" dirty="0"/>
              <a:t>Философия </a:t>
            </a:r>
            <a:r>
              <a:rPr lang="ru-RU" dirty="0" smtClean="0"/>
              <a:t>должна вместе </a:t>
            </a:r>
            <a:r>
              <a:rPr lang="ru-RU" dirty="0"/>
              <a:t>с наукой «обратить все свои средства на достижение общей верховной цели познания, определяемой теологией</a:t>
            </a:r>
            <a:r>
              <a:rPr lang="ru-RU" dirty="0" smtClean="0"/>
              <a:t>».</a:t>
            </a:r>
          </a:p>
          <a:p>
            <a:r>
              <a:rPr lang="ru-RU" dirty="0" smtClean="0"/>
              <a:t>Синтез </a:t>
            </a:r>
            <a:r>
              <a:rPr lang="ru-RU" dirty="0"/>
              <a:t>философии и науки с богословием создает возможность «цельного знания», </a:t>
            </a:r>
            <a:r>
              <a:rPr lang="ru-RU" dirty="0" smtClean="0"/>
              <a:t>которое </a:t>
            </a:r>
            <a:r>
              <a:rPr lang="ru-RU" dirty="0"/>
              <a:t>вместе с «цельным творчеством» образует в «цельном обществе» «цельную жизнь». </a:t>
            </a:r>
          </a:p>
        </p:txBody>
      </p:sp>
    </p:spTree>
    <p:extLst>
      <p:ext uri="{BB962C8B-B14F-4D97-AF65-F5344CB8AC3E}">
        <p14:creationId xmlns:p14="http://schemas.microsoft.com/office/powerpoint/2010/main" val="2479189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6"/>
            <a:ext cx="8229600" cy="5697559"/>
          </a:xfrm>
        </p:spPr>
        <p:txBody>
          <a:bodyPr>
            <a:normAutofit fontScale="92500"/>
          </a:bodyPr>
          <a:lstStyle/>
          <a:p>
            <a:r>
              <a:rPr lang="ru-RU" b="1" dirty="0" smtClean="0"/>
              <a:t>Знание как интуиция – Н.О. Лосский</a:t>
            </a:r>
            <a:endParaRPr lang="ru-RU" dirty="0" smtClean="0"/>
          </a:p>
          <a:p>
            <a:r>
              <a:rPr lang="ru-RU" dirty="0" smtClean="0"/>
              <a:t>Бог, как абсолютное добро и абсолютное совершенство, не нуждается в мире. Он творит мир не для Себя, а для нас. Такими существами могут быть только личности. Поэтому Бог сотворил мир как систему бесконечного множества личностей.</a:t>
            </a:r>
          </a:p>
          <a:p>
            <a:r>
              <a:rPr lang="ru-RU" dirty="0" smtClean="0"/>
              <a:t>Связь личностей друг с другом вследствие </a:t>
            </a:r>
            <a:r>
              <a:rPr lang="ru-RU" dirty="0" err="1" smtClean="0"/>
              <a:t>единосущия</a:t>
            </a:r>
            <a:r>
              <a:rPr lang="ru-RU" dirty="0" smtClean="0"/>
              <a:t> так интимна, что каждый деятель может познавать непосредственно не только свои переживания, но и чужое бытие в подлиннике. Эту разработанную мною теорию знания я называю </a:t>
            </a:r>
            <a:r>
              <a:rPr lang="ru-RU" i="1" dirty="0" smtClean="0"/>
              <a:t>интуитивизмом.</a:t>
            </a:r>
            <a:r>
              <a:rPr lang="ru-RU" dirty="0" smtClean="0"/>
              <a:t> Интуиция есть непосредственное восприятие познающим субъектом не только своих чувств и хотений, но даже и предметов внешнего мира в подлиннике, т. е. не посредством субъективных образов, символов или конструкций нашего рассудка, а так, как они действительно существуют во внешнем мире.</a:t>
            </a:r>
            <a:endParaRPr lang="ru-RU" dirty="0"/>
          </a:p>
        </p:txBody>
      </p:sp>
    </p:spTree>
    <p:extLst>
      <p:ext uri="{BB962C8B-B14F-4D97-AF65-F5344CB8AC3E}">
        <p14:creationId xmlns:p14="http://schemas.microsoft.com/office/powerpoint/2010/main" val="102110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Семен Людвигович Франк</a:t>
            </a:r>
            <a:br>
              <a:rPr lang="ru-RU" dirty="0" smtClean="0"/>
            </a:br>
            <a:r>
              <a:rPr lang="ru-RU" dirty="0" smtClean="0"/>
              <a:t>(</a:t>
            </a:r>
            <a:r>
              <a:rPr lang="en-US" dirty="0" smtClean="0"/>
              <a:t>1877-1950)</a:t>
            </a:r>
            <a:endParaRPr lang="ru-RU" dirty="0"/>
          </a:p>
        </p:txBody>
      </p:sp>
      <p:pic>
        <p:nvPicPr>
          <p:cNvPr id="17410" name="Picture 2" descr="https://upload.wikimedia.org/wikipedia/commons/thumb/3/33/%D0%A1%D0%B5%D0%BC%D0%B5%D0%BD_%D0%9B%D1%8E%D0%B4%D0%B2%D0%B8%D0%B3%D0%BE%D0%B2%D0%B8%D1%87_%D0%A4%D1%80%D0%B0%D0%BD%D0%BA.jpg/220px-%D0%A1%D0%B5%D0%BC%D0%B5%D0%BD_%D0%9B%D1%8E%D0%B4%D0%B2%D0%B8%D0%B3%D0%BE%D0%B2%D0%B8%D1%87_%D0%A4%D1%80%D0%B0%D0%BD%D0%BA.jpg"/>
          <p:cNvPicPr>
            <a:picLocks noChangeAspect="1" noChangeArrowheads="1"/>
          </p:cNvPicPr>
          <p:nvPr/>
        </p:nvPicPr>
        <p:blipFill>
          <a:blip r:embed="rId2"/>
          <a:srcRect/>
          <a:stretch>
            <a:fillRect/>
          </a:stretch>
        </p:blipFill>
        <p:spPr bwMode="auto">
          <a:xfrm>
            <a:off x="2857488" y="1938546"/>
            <a:ext cx="2786082" cy="3824533"/>
          </a:xfrm>
          <a:prstGeom prst="rect">
            <a:avLst/>
          </a:prstGeom>
          <a:noFill/>
        </p:spPr>
      </p:pic>
    </p:spTree>
    <p:extLst>
      <p:ext uri="{BB962C8B-B14F-4D97-AF65-F5344CB8AC3E}">
        <p14:creationId xmlns:p14="http://schemas.microsoft.com/office/powerpoint/2010/main" val="345794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4"/>
            <a:ext cx="8229600" cy="5626121"/>
          </a:xfrm>
        </p:spPr>
        <p:txBody>
          <a:bodyPr>
            <a:normAutofit lnSpcReduction="10000"/>
          </a:bodyPr>
          <a:lstStyle/>
          <a:p>
            <a:pPr algn="ctr">
              <a:buNone/>
            </a:pPr>
            <a:r>
              <a:rPr lang="ru-RU" b="1" dirty="0" smtClean="0"/>
              <a:t>Непостижимое</a:t>
            </a:r>
          </a:p>
          <a:p>
            <a:r>
              <a:rPr lang="ru-RU" dirty="0" smtClean="0"/>
              <a:t>Существует первичное единство бытия, таинственно охватывающее познающих субъектов с тем, что они постигают. Оно приоткрывается в духовном опыте, предшествующем пониманию разумом.</a:t>
            </a:r>
          </a:p>
          <a:p>
            <a:r>
              <a:rPr lang="ru-RU" dirty="0" smtClean="0"/>
              <a:t>Реальность и действительность: последняя – это как дом, в котором еще не живут люди.</a:t>
            </a:r>
          </a:p>
          <a:p>
            <a:r>
              <a:rPr lang="ru-RU" dirty="0" smtClean="0"/>
              <a:t>Мы пребываем «в плане непосредственной </a:t>
            </a:r>
            <a:r>
              <a:rPr lang="ru-RU" i="1" dirty="0" smtClean="0"/>
              <a:t>реальности</a:t>
            </a:r>
            <a:r>
              <a:rPr lang="ru-RU" dirty="0" smtClean="0"/>
              <a:t> в ее всеобъемлющей и </a:t>
            </a:r>
            <a:r>
              <a:rPr lang="ru-RU" dirty="0" err="1" smtClean="0"/>
              <a:t>всепронизывающей</a:t>
            </a:r>
            <a:r>
              <a:rPr lang="ru-RU" dirty="0" smtClean="0"/>
              <a:t> полноте. “Действительность” есть то, что постижимо в реальности…, но сама реальность, из которой всплывает эта действительность, непостижима по существу».</a:t>
            </a:r>
          </a:p>
          <a:p>
            <a:r>
              <a:rPr lang="ru-RU" dirty="0" smtClean="0"/>
              <a:t>Реальность — это </a:t>
            </a:r>
            <a:r>
              <a:rPr lang="ru-RU" dirty="0" err="1" smtClean="0"/>
              <a:t>сверхвременное</a:t>
            </a:r>
            <a:r>
              <a:rPr lang="ru-RU" dirty="0" smtClean="0"/>
              <a:t> живое единство бытия, которое открывается в духовном опыте.</a:t>
            </a:r>
            <a:endParaRPr lang="ru-RU" dirty="0"/>
          </a:p>
        </p:txBody>
      </p:sp>
    </p:spTree>
    <p:extLst>
      <p:ext uri="{BB962C8B-B14F-4D97-AF65-F5344CB8AC3E}">
        <p14:creationId xmlns:p14="http://schemas.microsoft.com/office/powerpoint/2010/main" val="171041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31"/>
            <a:ext cx="8229600" cy="5840435"/>
          </a:xfrm>
        </p:spPr>
        <p:txBody>
          <a:bodyPr/>
          <a:lstStyle/>
          <a:p>
            <a:pPr marL="0" indent="-432007"/>
            <a:r>
              <a:rPr lang="ru-RU" dirty="0">
                <a:latin typeface="Calibri" pitchFamily="34" charset="0"/>
                <a:cs typeface="Calibri" pitchFamily="34" charset="0"/>
              </a:rPr>
              <a:t>Материя не может существовать без формы, а форма может быть отделена от материи только мысленно.</a:t>
            </a:r>
          </a:p>
          <a:p>
            <a:pPr marL="0" indent="-432007"/>
            <a:r>
              <a:rPr lang="ru-RU" dirty="0">
                <a:latin typeface="Calibri" pitchFamily="34" charset="0"/>
                <a:cs typeface="Calibri" pitchFamily="34" charset="0"/>
              </a:rPr>
              <a:t>Материя есть </a:t>
            </a:r>
            <a:r>
              <a:rPr lang="ru-RU" b="1" i="1" dirty="0">
                <a:latin typeface="Calibri" pitchFamily="34" charset="0"/>
                <a:cs typeface="Calibri" pitchFamily="34" charset="0"/>
              </a:rPr>
              <a:t>возможность</a:t>
            </a:r>
            <a:r>
              <a:rPr lang="ru-RU" dirty="0">
                <a:latin typeface="Calibri" pitchFamily="34" charset="0"/>
                <a:cs typeface="Calibri" pitchFamily="34" charset="0"/>
              </a:rPr>
              <a:t>, форма — действительность. </a:t>
            </a:r>
          </a:p>
          <a:p>
            <a:pPr marL="0" indent="-432007"/>
            <a:r>
              <a:rPr lang="ru-RU" dirty="0">
                <a:latin typeface="Calibri" pitchFamily="34" charset="0"/>
                <a:cs typeface="Calibri" pitchFamily="34" charset="0"/>
              </a:rPr>
              <a:t>«…</a:t>
            </a:r>
            <a:r>
              <a:rPr lang="ru-RU" b="1" i="1" dirty="0">
                <a:latin typeface="Calibri" pitchFamily="34" charset="0"/>
                <a:cs typeface="Calibri" pitchFamily="34" charset="0"/>
              </a:rPr>
              <a:t>материя</a:t>
            </a:r>
            <a:r>
              <a:rPr lang="ru-RU" dirty="0">
                <a:latin typeface="Calibri" pitchFamily="34" charset="0"/>
                <a:cs typeface="Calibri" pitchFamily="34" charset="0"/>
              </a:rPr>
              <a:t> есть в возможности, потому что может приобрести форму; а когда она есть в действительности, у нее уже есть форма» (Мет. </a:t>
            </a:r>
            <a:r>
              <a:rPr lang="en-US" dirty="0">
                <a:latin typeface="Calibri" pitchFamily="34" charset="0"/>
                <a:cs typeface="Calibri" pitchFamily="34" charset="0"/>
              </a:rPr>
              <a:t>IX</a:t>
            </a:r>
            <a:r>
              <a:rPr lang="ru-RU" dirty="0">
                <a:latin typeface="Calibri" pitchFamily="34" charset="0"/>
                <a:cs typeface="Calibri" pitchFamily="34" charset="0"/>
              </a:rPr>
              <a:t>, 8). </a:t>
            </a:r>
          </a:p>
          <a:p>
            <a:pPr marL="0" indent="-432007"/>
            <a:r>
              <a:rPr lang="ru-RU" dirty="0">
                <a:latin typeface="Calibri" pitchFamily="34" charset="0"/>
                <a:cs typeface="Calibri" pitchFamily="34" charset="0"/>
              </a:rPr>
              <a:t>«возможность» (</a:t>
            </a:r>
            <a:r>
              <a:rPr lang="ru-RU" dirty="0" err="1">
                <a:latin typeface="Calibri" pitchFamily="34" charset="0"/>
                <a:cs typeface="Calibri" pitchFamily="34" charset="0"/>
              </a:rPr>
              <a:t>δύναμις</a:t>
            </a:r>
            <a:r>
              <a:rPr lang="ru-RU" dirty="0">
                <a:latin typeface="Calibri" pitchFamily="34" charset="0"/>
                <a:cs typeface="Calibri" pitchFamily="34" charset="0"/>
              </a:rPr>
              <a:t>) и «действительность» (</a:t>
            </a:r>
            <a:r>
              <a:rPr lang="ru-RU" dirty="0" err="1">
                <a:latin typeface="Calibri" pitchFamily="34" charset="0"/>
                <a:cs typeface="Calibri" pitchFamily="34" charset="0"/>
              </a:rPr>
              <a:t>ἐνέργεια</a:t>
            </a:r>
            <a:r>
              <a:rPr lang="ru-RU" dirty="0">
                <a:latin typeface="Calibri" pitchFamily="34" charset="0"/>
                <a:cs typeface="Calibri" pitchFamily="34" charset="0"/>
              </a:rPr>
              <a:t>), или по-латыни «</a:t>
            </a:r>
            <a:r>
              <a:rPr lang="en-US" dirty="0" err="1">
                <a:latin typeface="Calibri" pitchFamily="34" charset="0"/>
                <a:cs typeface="Calibri" pitchFamily="34" charset="0"/>
              </a:rPr>
              <a:t>potentia</a:t>
            </a:r>
            <a:r>
              <a:rPr lang="ru-RU" dirty="0">
                <a:latin typeface="Calibri" pitchFamily="34" charset="0"/>
                <a:cs typeface="Calibri" pitchFamily="34" charset="0"/>
              </a:rPr>
              <a:t>» и «</a:t>
            </a:r>
            <a:r>
              <a:rPr lang="en-US" dirty="0">
                <a:latin typeface="Calibri" pitchFamily="34" charset="0"/>
                <a:cs typeface="Calibri" pitchFamily="34" charset="0"/>
              </a:rPr>
              <a:t>act</a:t>
            </a:r>
            <a:r>
              <a:rPr lang="ru-RU" dirty="0">
                <a:latin typeface="Calibri" pitchFamily="34" charset="0"/>
                <a:cs typeface="Calibri" pitchFamily="34" charset="0"/>
              </a:rPr>
              <a:t>». </a:t>
            </a:r>
          </a:p>
          <a:p>
            <a:pPr marL="0" indent="-432007"/>
            <a:r>
              <a:rPr lang="ru-RU" dirty="0">
                <a:latin typeface="Calibri" pitchFamily="34" charset="0"/>
                <a:cs typeface="Calibri" pitchFamily="34" charset="0"/>
              </a:rPr>
              <a:t>В возможности не действует основной закон, т. е. одно и то же может быть и не быть присущим одному и тому же в одно и то же время и т.д. </a:t>
            </a:r>
          </a:p>
          <a:p>
            <a:endParaRPr lang="ru-RU" dirty="0"/>
          </a:p>
        </p:txBody>
      </p:sp>
    </p:spTree>
    <p:extLst>
      <p:ext uri="{BB962C8B-B14F-4D97-AF65-F5344CB8AC3E}">
        <p14:creationId xmlns:p14="http://schemas.microsoft.com/office/powerpoint/2010/main" val="4265536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428604"/>
            <a:ext cx="7786742" cy="5665012"/>
          </a:xfrm>
          <a:prstGeom prst="rect">
            <a:avLst/>
          </a:prstGeom>
          <a:noFill/>
        </p:spPr>
        <p:txBody>
          <a:bodyPr wrap="square" rtlCol="0">
            <a:spAutoFit/>
          </a:bodyPr>
          <a:lstStyle/>
          <a:p>
            <a:pPr>
              <a:lnSpc>
                <a:spcPct val="105000"/>
              </a:lnSpc>
              <a:buFontTx/>
              <a:buNone/>
            </a:pPr>
            <a:r>
              <a:rPr lang="ru-RU" sz="2299" b="1" dirty="0">
                <a:latin typeface="Calibri" pitchFamily="34" charset="0"/>
                <a:cs typeface="Calibri" pitchFamily="34" charset="0"/>
              </a:rPr>
              <a:t>Целевая причина </a:t>
            </a:r>
          </a:p>
          <a:p>
            <a:pPr>
              <a:lnSpc>
                <a:spcPct val="105000"/>
              </a:lnSpc>
              <a:buFontTx/>
              <a:buNone/>
            </a:pPr>
            <a:r>
              <a:rPr lang="ru-RU" sz="2299" dirty="0">
                <a:latin typeface="Calibri" pitchFamily="34" charset="0"/>
                <a:cs typeface="Calibri" pitchFamily="34" charset="0"/>
              </a:rPr>
              <a:t>Первична по сути. «По сущности действительность </a:t>
            </a:r>
            <a:r>
              <a:rPr lang="ru-RU" sz="2299" dirty="0" err="1">
                <a:latin typeface="Calibri" pitchFamily="34" charset="0"/>
                <a:cs typeface="Calibri" pitchFamily="34" charset="0"/>
              </a:rPr>
              <a:t>первее</a:t>
            </a:r>
            <a:r>
              <a:rPr lang="ru-RU" sz="2299" dirty="0">
                <a:latin typeface="Calibri" pitchFamily="34" charset="0"/>
                <a:cs typeface="Calibri" pitchFamily="34" charset="0"/>
              </a:rPr>
              <a:t> возможности, потому, что последующее по становлению </a:t>
            </a:r>
            <a:r>
              <a:rPr lang="ru-RU" sz="2299" dirty="0" err="1">
                <a:latin typeface="Calibri" pitchFamily="34" charset="0"/>
                <a:cs typeface="Calibri" pitchFamily="34" charset="0"/>
              </a:rPr>
              <a:t>первее</a:t>
            </a:r>
            <a:r>
              <a:rPr lang="ru-RU" sz="2299" dirty="0">
                <a:latin typeface="Calibri" pitchFamily="34" charset="0"/>
                <a:cs typeface="Calibri" pitchFamily="34" charset="0"/>
              </a:rPr>
              <a:t> по форме и сущности (например, взрослый мужчина </a:t>
            </a:r>
            <a:r>
              <a:rPr lang="ru-RU" sz="2299" dirty="0" err="1">
                <a:latin typeface="Calibri" pitchFamily="34" charset="0"/>
                <a:cs typeface="Calibri" pitchFamily="34" charset="0"/>
              </a:rPr>
              <a:t>первее</a:t>
            </a:r>
            <a:r>
              <a:rPr lang="ru-RU" sz="2299" dirty="0">
                <a:latin typeface="Calibri" pitchFamily="34" charset="0"/>
                <a:cs typeface="Calibri" pitchFamily="34" charset="0"/>
              </a:rPr>
              <a:t> ребенка…), а также потому, что все становящееся движется к какому-то началу, т.е. к какой-то цели».</a:t>
            </a:r>
            <a:r>
              <a:rPr lang="en-US" sz="2299" dirty="0">
                <a:latin typeface="Calibri" pitchFamily="34" charset="0"/>
                <a:cs typeface="Calibri" pitchFamily="34" charset="0"/>
              </a:rPr>
              <a:t> </a:t>
            </a:r>
            <a:endParaRPr lang="ru-RU" sz="2299" dirty="0">
              <a:latin typeface="Calibri" pitchFamily="34" charset="0"/>
              <a:cs typeface="Calibri" pitchFamily="34" charset="0"/>
            </a:endParaRPr>
          </a:p>
          <a:p>
            <a:pPr>
              <a:lnSpc>
                <a:spcPct val="105000"/>
              </a:lnSpc>
              <a:buFontTx/>
              <a:buNone/>
            </a:pPr>
            <a:r>
              <a:rPr lang="ru-RU" sz="2299" dirty="0">
                <a:latin typeface="Calibri" pitchFamily="34" charset="0"/>
                <a:cs typeface="Calibri" pitchFamily="34" charset="0"/>
              </a:rPr>
              <a:t>Энтелехия (</a:t>
            </a:r>
            <a:r>
              <a:rPr lang="ru-RU" sz="2299" dirty="0" err="1">
                <a:latin typeface="Calibri" pitchFamily="34" charset="0"/>
                <a:cs typeface="Calibri" pitchFamily="34" charset="0"/>
              </a:rPr>
              <a:t>ἐντελέχεια</a:t>
            </a:r>
            <a:r>
              <a:rPr lang="ru-RU" sz="2299" dirty="0">
                <a:latin typeface="Calibri" pitchFamily="34" charset="0"/>
                <a:cs typeface="Calibri" pitchFamily="34" charset="0"/>
              </a:rPr>
              <a:t>) — вещь, которая стала из возможности действительностью.</a:t>
            </a:r>
          </a:p>
          <a:p>
            <a:pPr>
              <a:lnSpc>
                <a:spcPct val="105000"/>
              </a:lnSpc>
            </a:pPr>
            <a:endParaRPr lang="ru-RU" sz="2299" dirty="0">
              <a:latin typeface="Calibri" pitchFamily="34" charset="0"/>
              <a:cs typeface="Calibri" pitchFamily="34" charset="0"/>
            </a:endParaRPr>
          </a:p>
          <a:p>
            <a:pPr>
              <a:lnSpc>
                <a:spcPct val="105000"/>
              </a:lnSpc>
            </a:pPr>
            <a:r>
              <a:rPr lang="ru-RU" sz="2299" dirty="0">
                <a:latin typeface="Calibri" pitchFamily="34" charset="0"/>
                <a:cs typeface="Calibri" pitchFamily="34" charset="0"/>
              </a:rPr>
              <a:t>Все четыре причины сводятся к двум: с одной стороны, материальная причина, с другой — формальная, или единство сущностной, движущей и целевой причин. «…три из них сходятся к одной, ибо “что именно есть” и “ради чего” — одно и то же, а “откуда первое движение” — по виду одинаково с ними» (Физика, </a:t>
            </a:r>
            <a:r>
              <a:rPr lang="en-US" sz="2299" dirty="0">
                <a:latin typeface="Calibri" pitchFamily="34" charset="0"/>
                <a:cs typeface="Calibri" pitchFamily="34" charset="0"/>
              </a:rPr>
              <a:t>II</a:t>
            </a:r>
            <a:r>
              <a:rPr lang="ru-RU" sz="2299" dirty="0">
                <a:latin typeface="Calibri" pitchFamily="34" charset="0"/>
                <a:cs typeface="Calibri" pitchFamily="34" charset="0"/>
              </a:rPr>
              <a:t>, 7).</a:t>
            </a:r>
            <a:endParaRPr lang="ru-RU" dirty="0">
              <a:latin typeface="Calibri" pitchFamily="34" charset="0"/>
              <a:cs typeface="Calibri" pitchFamily="34" charset="0"/>
            </a:endParaRPr>
          </a:p>
        </p:txBody>
      </p:sp>
    </p:spTree>
    <p:extLst>
      <p:ext uri="{BB962C8B-B14F-4D97-AF65-F5344CB8AC3E}">
        <p14:creationId xmlns:p14="http://schemas.microsoft.com/office/powerpoint/2010/main" val="305859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rmAutofit/>
          </a:bodyPr>
          <a:lstStyle/>
          <a:p>
            <a:r>
              <a:rPr lang="ru-RU" sz="3201" b="1" dirty="0"/>
              <a:t>Онтология </a:t>
            </a:r>
            <a:r>
              <a:rPr lang="ru-RU" sz="3201" b="1" dirty="0" err="1"/>
              <a:t>Аврелия</a:t>
            </a:r>
            <a:r>
              <a:rPr lang="ru-RU" sz="3201" b="1" dirty="0"/>
              <a:t> Августина</a:t>
            </a:r>
          </a:p>
        </p:txBody>
      </p:sp>
      <p:sp>
        <p:nvSpPr>
          <p:cNvPr id="3" name="Содержимое 2"/>
          <p:cNvSpPr>
            <a:spLocks noGrp="1"/>
          </p:cNvSpPr>
          <p:nvPr>
            <p:ph idx="1"/>
          </p:nvPr>
        </p:nvSpPr>
        <p:spPr>
          <a:xfrm>
            <a:off x="457200" y="1142986"/>
            <a:ext cx="8229600" cy="4983179"/>
          </a:xfrm>
        </p:spPr>
        <p:txBody>
          <a:bodyPr>
            <a:normAutofit/>
          </a:bodyPr>
          <a:lstStyle/>
          <a:p>
            <a:r>
              <a:rPr lang="ru-RU" dirty="0" smtClean="0"/>
              <a:t>«Ибо будучи высочайшей сущностью, т. е. обладая высочайшим и неизменяемым бытием, Бог дал бытие тем вещам, которые сотворил из ничего; но бытие не высочайшее, каким представляется Он сам, а одним дал большее, другим — меньшее, и таким образом распределил природы существ по степеням. Ибо как от мудрствования получила название мудрость, так от существования (е</a:t>
            </a:r>
            <a:r>
              <a:rPr lang="en-US" dirty="0" err="1" smtClean="0"/>
              <a:t>ss</a:t>
            </a:r>
            <a:r>
              <a:rPr lang="ru-RU" dirty="0" smtClean="0"/>
              <a:t>е) называется сущность (</a:t>
            </a:r>
            <a:r>
              <a:rPr lang="en-US" dirty="0" err="1" smtClean="0"/>
              <a:t>essentia</a:t>
            </a:r>
            <a:r>
              <a:rPr lang="ru-RU" dirty="0" smtClean="0"/>
              <a:t>)» (О граде Божием, </a:t>
            </a:r>
            <a:r>
              <a:rPr lang="en-US" dirty="0" smtClean="0"/>
              <a:t>XII</a:t>
            </a:r>
            <a:r>
              <a:rPr lang="ru-RU" dirty="0" smtClean="0"/>
              <a:t>, 2). </a:t>
            </a:r>
          </a:p>
          <a:p>
            <a:r>
              <a:rPr lang="ru-RU" dirty="0" smtClean="0"/>
              <a:t>Материальный мир и душа изменчивы, следовательно, они причастны небытию. </a:t>
            </a:r>
          </a:p>
          <a:p>
            <a:r>
              <a:rPr lang="ru-RU" dirty="0" smtClean="0"/>
              <a:t>В Боге все действительно, в Нем нет изменений, поэтому и нет времени. </a:t>
            </a:r>
            <a:endParaRPr lang="ru-RU" dirty="0"/>
          </a:p>
        </p:txBody>
      </p:sp>
    </p:spTree>
    <p:extLst>
      <p:ext uri="{BB962C8B-B14F-4D97-AF65-F5344CB8AC3E}">
        <p14:creationId xmlns:p14="http://schemas.microsoft.com/office/powerpoint/2010/main" val="3140378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Безмятежность 16 х 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Office_9532183_TF02801109_TF02801109" id="{1C06BAA0-3930-493B-AD60-9265984A33DD}" vid="{F056C7C8-BEFB-4DDF-85DC-215FA76949EE}"/>
    </a:ext>
  </a:extLst>
</a:theme>
</file>

<file path=ppt/theme/theme2.xml><?xml version="1.0" encoding="utf-8"?>
<a:theme xmlns:a="http://schemas.openxmlformats.org/drawingml/2006/main" name="Тема Offic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Тема Offic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2.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249165-F638-412C-8E0A-DFB7045CA2E0}">
  <ds:schemaRefs>
    <ds:schemaRef ds:uri="4873beb7-5857-4685-be1f-d57550cc96cc"/>
    <ds:schemaRef ds:uri="http://schemas.openxmlformats.org/package/2006/metadata/core-properties"/>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Презентация на тему природы с аурой безмятежности (широкоэкранный формат)</Template>
  <TotalTime>126</TotalTime>
  <Words>4557</Words>
  <Application>Microsoft Office PowerPoint</Application>
  <PresentationFormat>Экран (4:3)</PresentationFormat>
  <Paragraphs>341</Paragraphs>
  <Slides>68</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68</vt:i4>
      </vt:variant>
    </vt:vector>
  </HeadingPairs>
  <TitlesOfParts>
    <vt:vector size="73" baseType="lpstr">
      <vt:lpstr>Arial</vt:lpstr>
      <vt:lpstr>Calibri</vt:lpstr>
      <vt:lpstr>Euphemia</vt:lpstr>
      <vt:lpstr>Times New Roman</vt:lpstr>
      <vt:lpstr>Безмятежность 16 х 9</vt:lpstr>
      <vt:lpstr>Бытие и познание</vt:lpstr>
      <vt:lpstr>Презентация PowerPoint</vt:lpstr>
      <vt:lpstr>Презентация PowerPoint</vt:lpstr>
      <vt:lpstr>Презентация PowerPoint</vt:lpstr>
      <vt:lpstr>АРИСТОТЕЛЬ (384–322 до Р.Х.).</vt:lpstr>
      <vt:lpstr>Презентация PowerPoint</vt:lpstr>
      <vt:lpstr>Презентация PowerPoint</vt:lpstr>
      <vt:lpstr>Презентация PowerPoint</vt:lpstr>
      <vt:lpstr>Онтология Аврелия Августина</vt:lpstr>
      <vt:lpstr>Презентация PowerPoint</vt:lpstr>
      <vt:lpstr>Аль-Фараби (870-950)</vt:lpstr>
      <vt:lpstr>Ибн Сина (980-1037) </vt:lpstr>
      <vt:lpstr>Презентация PowerPoint</vt:lpstr>
      <vt:lpstr>«Колесо бытия»</vt:lpstr>
      <vt:lpstr>Георг Вильгельм Фридрих Гегель (1770 – 1831) </vt:lpstr>
      <vt:lpstr>Презентация PowerPoint</vt:lpstr>
      <vt:lpstr>Презентация PowerPoint</vt:lpstr>
      <vt:lpstr>Презентация PowerPoint</vt:lpstr>
      <vt:lpstr>Карл Маркс (5 мая 1818 — 14 марта 1883)  Фридрих Энгельс (28 ноября 1820 — 5 августа 1895)</vt:lpstr>
      <vt:lpstr>Презентация PowerPoint</vt:lpstr>
      <vt:lpstr>Френсис Брэдли (1846-1924)</vt:lpstr>
      <vt:lpstr>Презентация PowerPoint</vt:lpstr>
      <vt:lpstr>Мартин Хайдеггер (1889—1976)</vt:lpstr>
      <vt:lpstr>Презентация PowerPoint</vt:lpstr>
      <vt:lpstr>Презентация PowerPoint</vt:lpstr>
      <vt:lpstr>Презентация PowerPoint</vt:lpstr>
      <vt:lpstr>Онтология неотомизма (Жак Маритен)</vt:lpstr>
      <vt:lpstr>Иван Васильевич Киреевский (20 марта 1806, Москва - 11 июня 1856, Петербург) </vt:lpstr>
      <vt:lpstr>Презентация PowerPoint</vt:lpstr>
      <vt:lpstr>Владимир Сергеевич Соловьев (1853—1900)</vt:lpstr>
      <vt:lpstr>Презентация PowerPoint</vt:lpstr>
      <vt:lpstr>Николай Онуфриевич Лосский (1870-1965)</vt:lpstr>
      <vt:lpstr>Презентация PowerPoint</vt:lpstr>
      <vt:lpstr>Презентация PowerPoint</vt:lpstr>
      <vt:lpstr>Познание</vt:lpstr>
      <vt:lpstr>Презентация PowerPoint</vt:lpstr>
      <vt:lpstr>Презентация PowerPoint</vt:lpstr>
      <vt:lpstr>Презентация PowerPoint</vt:lpstr>
      <vt:lpstr>Теория познания Аврелия Августина</vt:lpstr>
      <vt:lpstr>Презентация PowerPoint</vt:lpstr>
      <vt:lpstr>Разум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Сёрен Кьеркегор (1813-1855)</vt:lpstr>
      <vt:lpstr>Презентация PowerPoint</vt:lpstr>
      <vt:lpstr>Иммануил Кант (1724–1804)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Семен Людвигович Франк (1877-1950)</vt:lpstr>
      <vt:lpstr>Презентация PowerPoint</vt:lpstr>
    </vt:vector>
  </TitlesOfParts>
  <Company>of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Макет заголовка</dc:title>
  <dc:creator>Александр Воротынский</dc:creator>
  <cp:lastModifiedBy>Александр Воротынский</cp:lastModifiedBy>
  <cp:revision>10</cp:revision>
  <dcterms:created xsi:type="dcterms:W3CDTF">2018-02-06T16:12:36Z</dcterms:created>
  <dcterms:modified xsi:type="dcterms:W3CDTF">2018-02-06T18:20:18Z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